
<file path=[Content_Types].xml><?xml version="1.0" encoding="utf-8"?>
<Types xmlns="http://schemas.openxmlformats.org/package/2006/content-types">
  <Default Extension="png" ContentType="image/png"/>
  <Default Extension="emf" ContentType="image/x-emf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(null)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63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9" r:id="rId3"/>
    <p:sldId id="262" r:id="rId4"/>
    <p:sldId id="264" r:id="rId5"/>
    <p:sldId id="293" r:id="rId6"/>
    <p:sldId id="284" r:id="rId7"/>
    <p:sldId id="265" r:id="rId8"/>
    <p:sldId id="266" r:id="rId9"/>
    <p:sldId id="285" r:id="rId10"/>
    <p:sldId id="288" r:id="rId11"/>
    <p:sldId id="267" r:id="rId12"/>
    <p:sldId id="268" r:id="rId13"/>
    <p:sldId id="269" r:id="rId14"/>
    <p:sldId id="270" r:id="rId15"/>
    <p:sldId id="289" r:id="rId16"/>
    <p:sldId id="286" r:id="rId17"/>
    <p:sldId id="287" r:id="rId18"/>
    <p:sldId id="271" r:id="rId19"/>
    <p:sldId id="272" r:id="rId20"/>
    <p:sldId id="274" r:id="rId21"/>
    <p:sldId id="290" r:id="rId22"/>
    <p:sldId id="275" r:id="rId23"/>
    <p:sldId id="277" r:id="rId24"/>
    <p:sldId id="280" r:id="rId25"/>
    <p:sldId id="297" r:id="rId26"/>
    <p:sldId id="279" r:id="rId27"/>
    <p:sldId id="283" r:id="rId28"/>
    <p:sldId id="261" r:id="rId29"/>
    <p:sldId id="278" r:id="rId30"/>
    <p:sldId id="292" r:id="rId31"/>
    <p:sldId id="291" r:id="rId32"/>
    <p:sldId id="294" r:id="rId33"/>
    <p:sldId id="295" r:id="rId34"/>
    <p:sldId id="296" r:id="rId35"/>
  </p:sldIdLst>
  <p:sldSz cx="9144000" cy="6858000" type="screen4x3"/>
  <p:notesSz cx="6985000" cy="10121900"/>
  <p:defaultTextStyle>
    <a:defPPr>
      <a:defRPr lang="en-US"/>
    </a:defPPr>
    <a:lvl1pPr algn="l" defTabSz="44926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4926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4926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4926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4926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C6500"/>
    <a:srgbClr val="FFCE5E"/>
    <a:srgbClr val="9E0101"/>
    <a:srgbClr val="F5A300"/>
    <a:srgbClr val="EAEAEA"/>
    <a:srgbClr val="99C000"/>
    <a:srgbClr val="721085"/>
    <a:srgbClr val="E600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9191"/>
    <p:restoredTop sz="94828"/>
  </p:normalViewPr>
  <p:slideViewPr>
    <p:cSldViewPr>
      <p:cViewPr varScale="1">
        <p:scale>
          <a:sx n="152" d="100"/>
          <a:sy n="152" d="100"/>
        </p:scale>
        <p:origin x="259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2577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54" tIns="46529" rIns="93054" bIns="46529" numCol="1" anchor="t" anchorCtr="0" compatLnSpc="1">
            <a:prstTxWarp prst="textNoShape">
              <a:avLst/>
            </a:prstTxWarp>
          </a:bodyPr>
          <a:lstStyle>
            <a:lvl1pPr algn="l" defTabSz="456732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defRPr sz="11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7638" y="0"/>
            <a:ext cx="302577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54" tIns="46529" rIns="93054" bIns="46529" numCol="1" anchor="t" anchorCtr="0" compatLnSpc="1">
            <a:prstTxWarp prst="textNoShape">
              <a:avLst/>
            </a:prstTxWarp>
          </a:bodyPr>
          <a:lstStyle>
            <a:lvl1pPr algn="r" defTabSz="456732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defRPr sz="11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615488"/>
            <a:ext cx="302577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54" tIns="46529" rIns="93054" bIns="46529" numCol="1" anchor="b" anchorCtr="0" compatLnSpc="1">
            <a:prstTxWarp prst="textNoShape">
              <a:avLst/>
            </a:prstTxWarp>
          </a:bodyPr>
          <a:lstStyle>
            <a:lvl1pPr algn="l" defTabSz="456732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defRPr sz="11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7638" y="9615488"/>
            <a:ext cx="302577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54" tIns="46529" rIns="93054" bIns="46529" numCol="1" anchor="b" anchorCtr="0" compatLnSpc="1">
            <a:prstTxWarp prst="textNoShape">
              <a:avLst/>
            </a:prstTxWarp>
          </a:bodyPr>
          <a:lstStyle>
            <a:lvl1pPr algn="r" defTabSz="455613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defRPr sz="1100">
                <a:solidFill>
                  <a:srgbClr val="000000"/>
                </a:solidFill>
              </a:defRPr>
            </a:lvl1pPr>
          </a:lstStyle>
          <a:p>
            <a:fld id="{ED98D6BC-1680-5345-94F2-54BF14EC8DE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07040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utoShape 1"/>
          <p:cNvSpPr>
            <a:spLocks noChangeArrowheads="1"/>
          </p:cNvSpPr>
          <p:nvPr/>
        </p:nvSpPr>
        <p:spPr bwMode="auto">
          <a:xfrm>
            <a:off x="0" y="0"/>
            <a:ext cx="6985000" cy="101219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4293" tIns="47146" rIns="94293" bIns="47146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de-DE" altLang="en-US" sz="1800"/>
          </a:p>
        </p:txBody>
      </p:sp>
      <p:pic>
        <p:nvPicPr>
          <p:cNvPr id="409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825" y="400050"/>
            <a:ext cx="9525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92088" y="9613900"/>
            <a:ext cx="1647825" cy="5048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7817" tIns="48726" rIns="97817" bIns="48726" numCol="1" anchor="ctr" anchorCtr="0" compatLnSpc="1">
            <a:prstTxWarp prst="textNoShape">
              <a:avLst/>
            </a:prstTxWarp>
          </a:bodyPr>
          <a:lstStyle>
            <a:lvl1pPr algn="l" defTabSz="456732">
              <a:lnSpc>
                <a:spcPts val="1366"/>
              </a:lnSpc>
              <a:buClr>
                <a:srgbClr val="000000"/>
              </a:buClr>
              <a:buSzPct val="100000"/>
              <a:buFont typeface="Stafford" pitchFamily="2" charset="0"/>
              <a:buNone/>
              <a:tabLst>
                <a:tab pos="736664" algn="l"/>
                <a:tab pos="1473327" algn="l"/>
              </a:tabLst>
              <a:defRPr sz="1100">
                <a:solidFill>
                  <a:srgbClr val="000000"/>
                </a:solidFill>
                <a:latin typeface="Stafford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9200" y="1023938"/>
            <a:ext cx="4527550" cy="339566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93675" y="4741863"/>
            <a:ext cx="6596063" cy="47386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7817" tIns="48726" rIns="97817" bIns="48726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841500" y="9613900"/>
            <a:ext cx="4179888" cy="5048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7817" tIns="48726" rIns="97817" bIns="48726" numCol="1" anchor="ctr" anchorCtr="0" compatLnSpc="1">
            <a:prstTxWarp prst="textNoShape">
              <a:avLst/>
            </a:prstTxWarp>
          </a:bodyPr>
          <a:lstStyle>
            <a:lvl1pPr algn="l" defTabSz="456732">
              <a:lnSpc>
                <a:spcPts val="1366"/>
              </a:lnSpc>
              <a:buClr>
                <a:srgbClr val="000000"/>
              </a:buClr>
              <a:buSzPct val="100000"/>
              <a:buFont typeface="Stafford" pitchFamily="2" charset="0"/>
              <a:buNone/>
              <a:tabLst>
                <a:tab pos="736664" algn="l"/>
                <a:tab pos="1473327" algn="l"/>
                <a:tab pos="2208354" algn="l"/>
                <a:tab pos="2946654" algn="l"/>
                <a:tab pos="3683318" algn="l"/>
              </a:tabLst>
              <a:defRPr sz="1100">
                <a:solidFill>
                  <a:srgbClr val="000000"/>
                </a:solidFill>
                <a:latin typeface="Stafford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6022975" y="9613900"/>
            <a:ext cx="958850" cy="5048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7817" tIns="48726" rIns="97817" bIns="48726" numCol="1" anchor="ctr" anchorCtr="0" compatLnSpc="1">
            <a:prstTxWarp prst="textNoShape">
              <a:avLst/>
            </a:prstTxWarp>
          </a:bodyPr>
          <a:lstStyle>
            <a:lvl1pPr algn="r" defTabSz="455613">
              <a:lnSpc>
                <a:spcPts val="1363"/>
              </a:lnSpc>
              <a:buClr>
                <a:srgbClr val="000000"/>
              </a:buClr>
              <a:buSzPct val="100000"/>
              <a:buFont typeface="Stafford" charset="0"/>
              <a:buNone/>
              <a:tabLst>
                <a:tab pos="736600" algn="l"/>
              </a:tabLst>
              <a:defRPr sz="1100">
                <a:solidFill>
                  <a:srgbClr val="000000"/>
                </a:solidFill>
                <a:latin typeface="Stafford" charset="0"/>
              </a:defRPr>
            </a:lvl1pPr>
          </a:lstStyle>
          <a:p>
            <a:r>
              <a:rPr lang="en-US" altLang="en-US"/>
              <a:t>|  </a:t>
            </a:r>
            <a:fld id="{128DCEB4-6AE8-5E44-9C75-C8C2642BB39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105" name="Rectangle 8"/>
          <p:cNvSpPr>
            <a:spLocks noChangeArrowheads="1"/>
          </p:cNvSpPr>
          <p:nvPr/>
        </p:nvSpPr>
        <p:spPr bwMode="auto">
          <a:xfrm>
            <a:off x="193675" y="428625"/>
            <a:ext cx="550545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5404" tIns="0" rIns="0" bIns="0" anchor="ctr"/>
          <a:lstStyle>
            <a:lvl1pPr defTabSz="455613" eaLnBrk="0" hangingPunct="0">
              <a:tabLst>
                <a:tab pos="0" algn="l"/>
                <a:tab pos="928688" algn="l"/>
                <a:tab pos="1860550" algn="l"/>
                <a:tab pos="2789238" algn="l"/>
                <a:tab pos="3721100" algn="l"/>
                <a:tab pos="4651375" algn="l"/>
                <a:tab pos="5583238" algn="l"/>
                <a:tab pos="6515100" algn="l"/>
                <a:tab pos="7442200" algn="l"/>
                <a:tab pos="8374063" algn="l"/>
                <a:tab pos="9304338" algn="l"/>
                <a:tab pos="10236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455613" eaLnBrk="0" hangingPunct="0">
              <a:tabLst>
                <a:tab pos="0" algn="l"/>
                <a:tab pos="928688" algn="l"/>
                <a:tab pos="1860550" algn="l"/>
                <a:tab pos="2789238" algn="l"/>
                <a:tab pos="3721100" algn="l"/>
                <a:tab pos="4651375" algn="l"/>
                <a:tab pos="5583238" algn="l"/>
                <a:tab pos="6515100" algn="l"/>
                <a:tab pos="7442200" algn="l"/>
                <a:tab pos="8374063" algn="l"/>
                <a:tab pos="9304338" algn="l"/>
                <a:tab pos="10236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455613" eaLnBrk="0" hangingPunct="0">
              <a:tabLst>
                <a:tab pos="0" algn="l"/>
                <a:tab pos="928688" algn="l"/>
                <a:tab pos="1860550" algn="l"/>
                <a:tab pos="2789238" algn="l"/>
                <a:tab pos="3721100" algn="l"/>
                <a:tab pos="4651375" algn="l"/>
                <a:tab pos="5583238" algn="l"/>
                <a:tab pos="6515100" algn="l"/>
                <a:tab pos="7442200" algn="l"/>
                <a:tab pos="8374063" algn="l"/>
                <a:tab pos="9304338" algn="l"/>
                <a:tab pos="10236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455613" eaLnBrk="0" hangingPunct="0">
              <a:tabLst>
                <a:tab pos="0" algn="l"/>
                <a:tab pos="928688" algn="l"/>
                <a:tab pos="1860550" algn="l"/>
                <a:tab pos="2789238" algn="l"/>
                <a:tab pos="3721100" algn="l"/>
                <a:tab pos="4651375" algn="l"/>
                <a:tab pos="5583238" algn="l"/>
                <a:tab pos="6515100" algn="l"/>
                <a:tab pos="7442200" algn="l"/>
                <a:tab pos="8374063" algn="l"/>
                <a:tab pos="9304338" algn="l"/>
                <a:tab pos="10236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455613" eaLnBrk="0" hangingPunct="0">
              <a:tabLst>
                <a:tab pos="0" algn="l"/>
                <a:tab pos="928688" algn="l"/>
                <a:tab pos="1860550" algn="l"/>
                <a:tab pos="2789238" algn="l"/>
                <a:tab pos="3721100" algn="l"/>
                <a:tab pos="4651375" algn="l"/>
                <a:tab pos="5583238" algn="l"/>
                <a:tab pos="6515100" algn="l"/>
                <a:tab pos="7442200" algn="l"/>
                <a:tab pos="8374063" algn="l"/>
                <a:tab pos="9304338" algn="l"/>
                <a:tab pos="10236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28688" algn="l"/>
                <a:tab pos="1860550" algn="l"/>
                <a:tab pos="2789238" algn="l"/>
                <a:tab pos="3721100" algn="l"/>
                <a:tab pos="4651375" algn="l"/>
                <a:tab pos="5583238" algn="l"/>
                <a:tab pos="6515100" algn="l"/>
                <a:tab pos="7442200" algn="l"/>
                <a:tab pos="8374063" algn="l"/>
                <a:tab pos="9304338" algn="l"/>
                <a:tab pos="10236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28688" algn="l"/>
                <a:tab pos="1860550" algn="l"/>
                <a:tab pos="2789238" algn="l"/>
                <a:tab pos="3721100" algn="l"/>
                <a:tab pos="4651375" algn="l"/>
                <a:tab pos="5583238" algn="l"/>
                <a:tab pos="6515100" algn="l"/>
                <a:tab pos="7442200" algn="l"/>
                <a:tab pos="8374063" algn="l"/>
                <a:tab pos="9304338" algn="l"/>
                <a:tab pos="10236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28688" algn="l"/>
                <a:tab pos="1860550" algn="l"/>
                <a:tab pos="2789238" algn="l"/>
                <a:tab pos="3721100" algn="l"/>
                <a:tab pos="4651375" algn="l"/>
                <a:tab pos="5583238" algn="l"/>
                <a:tab pos="6515100" algn="l"/>
                <a:tab pos="7442200" algn="l"/>
                <a:tab pos="8374063" algn="l"/>
                <a:tab pos="9304338" algn="l"/>
                <a:tab pos="10236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28688" algn="l"/>
                <a:tab pos="1860550" algn="l"/>
                <a:tab pos="2789238" algn="l"/>
                <a:tab pos="3721100" algn="l"/>
                <a:tab pos="4651375" algn="l"/>
                <a:tab pos="5583238" algn="l"/>
                <a:tab pos="6515100" algn="l"/>
                <a:tab pos="7442200" algn="l"/>
                <a:tab pos="8374063" algn="l"/>
                <a:tab pos="9304338" algn="l"/>
                <a:tab pos="10236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ts val="1363"/>
              </a:lnSpc>
              <a:buClr>
                <a:srgbClr val="000000"/>
              </a:buClr>
              <a:buSzPct val="100000"/>
              <a:buFont typeface="Stafford" charset="0"/>
              <a:buNone/>
            </a:pPr>
            <a:endParaRPr lang="de-DE" altLang="en-US" sz="1100" b="1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4106" name="Rectangle 9"/>
          <p:cNvSpPr>
            <a:spLocks noChangeArrowheads="1"/>
          </p:cNvSpPr>
          <p:nvPr/>
        </p:nvSpPr>
        <p:spPr bwMode="auto">
          <a:xfrm>
            <a:off x="193675" y="198438"/>
            <a:ext cx="6599238" cy="160337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4293" tIns="47146" rIns="94293" bIns="47146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de-DE" altLang="en-US" sz="1800"/>
          </a:p>
        </p:txBody>
      </p:sp>
      <p:sp>
        <p:nvSpPr>
          <p:cNvPr id="4107" name="Line 10"/>
          <p:cNvSpPr>
            <a:spLocks noChangeShapeType="1"/>
          </p:cNvSpPr>
          <p:nvPr/>
        </p:nvSpPr>
        <p:spPr bwMode="auto">
          <a:xfrm>
            <a:off x="193675" y="400050"/>
            <a:ext cx="6599238" cy="1588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4293" tIns="47146" rIns="94293" bIns="47146"/>
          <a:lstStyle/>
          <a:p>
            <a:endParaRPr lang="en-US"/>
          </a:p>
        </p:txBody>
      </p:sp>
      <p:sp>
        <p:nvSpPr>
          <p:cNvPr id="4108" name="Line 11"/>
          <p:cNvSpPr>
            <a:spLocks noChangeShapeType="1"/>
          </p:cNvSpPr>
          <p:nvPr/>
        </p:nvSpPr>
        <p:spPr bwMode="auto">
          <a:xfrm>
            <a:off x="193675" y="866775"/>
            <a:ext cx="6599238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4293" tIns="47146" rIns="94293" bIns="47146"/>
          <a:lstStyle/>
          <a:p>
            <a:endParaRPr lang="en-US"/>
          </a:p>
        </p:txBody>
      </p:sp>
      <p:sp>
        <p:nvSpPr>
          <p:cNvPr id="4109" name="Line 12"/>
          <p:cNvSpPr>
            <a:spLocks noChangeShapeType="1"/>
          </p:cNvSpPr>
          <p:nvPr/>
        </p:nvSpPr>
        <p:spPr bwMode="auto">
          <a:xfrm>
            <a:off x="193675" y="9613900"/>
            <a:ext cx="6599238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4293" tIns="47146" rIns="94293" bIns="47146"/>
          <a:lstStyle/>
          <a:p>
            <a:endParaRPr lang="en-US"/>
          </a:p>
        </p:txBody>
      </p:sp>
      <p:sp>
        <p:nvSpPr>
          <p:cNvPr id="4110" name="Line 13"/>
          <p:cNvSpPr>
            <a:spLocks noChangeShapeType="1"/>
          </p:cNvSpPr>
          <p:nvPr/>
        </p:nvSpPr>
        <p:spPr bwMode="auto">
          <a:xfrm>
            <a:off x="192088" y="4540250"/>
            <a:ext cx="6599237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4293" tIns="47146" rIns="94293" bIns="47146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9801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8" charset="0"/>
        <a:ea typeface="ＭＳ Ｐゴシック" charset="0"/>
        <a:cs typeface="ＭＳ Ｐゴシック" charset="0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8" charset="0"/>
        <a:ea typeface="ＭＳ Ｐゴシック" charset="0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8" charset="0"/>
        <a:ea typeface="ＭＳ Ｐゴシック" charset="0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8" charset="0"/>
        <a:ea typeface="ＭＳ Ｐゴシック" charset="0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3994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Congestion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technology</a:t>
            </a:r>
            <a:r>
              <a:rPr lang="de-DE" dirty="0"/>
              <a:t> </a:t>
            </a:r>
            <a:r>
              <a:rPr lang="de-DE" dirty="0" err="1"/>
              <a:t>problems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But </a:t>
            </a:r>
            <a:r>
              <a:rPr lang="de-DE" dirty="0" err="1"/>
              <a:t>Congestion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distributed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Indirect</a:t>
            </a:r>
            <a:r>
              <a:rPr lang="de-DE" dirty="0"/>
              <a:t> </a:t>
            </a:r>
            <a:r>
              <a:rPr lang="de-DE" dirty="0" err="1"/>
              <a:t>tinkering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3682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RTS/CTS</a:t>
            </a:r>
          </a:p>
        </p:txBody>
      </p:sp>
    </p:spTree>
    <p:extLst>
      <p:ext uri="{BB962C8B-B14F-4D97-AF65-F5344CB8AC3E}">
        <p14:creationId xmlns:p14="http://schemas.microsoft.com/office/powerpoint/2010/main" val="1557188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820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hyperlink" Target="https://www.tu-darmstadt.de/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emf"/><Relationship Id="rId4" Type="http://schemas.openxmlformats.org/officeDocument/2006/relationships/hyperlink" Target="https://www.seemoo.tu-darmstadt.de/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nhaltsplatzhalter 2"/>
          <p:cNvSpPr>
            <a:spLocks noGrp="1"/>
          </p:cNvSpPr>
          <p:nvPr>
            <p:ph idx="10"/>
          </p:nvPr>
        </p:nvSpPr>
        <p:spPr>
          <a:xfrm>
            <a:off x="265113" y="2560638"/>
            <a:ext cx="8624320" cy="38338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EC6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norm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de-DE" altLang="en-US" sz="1800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EC6500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de-DE" altLang="en-US" sz="1800"/>
          </a:p>
        </p:txBody>
      </p:sp>
      <p:sp>
        <p:nvSpPr>
          <p:cNvPr id="6" name="Line 15"/>
          <p:cNvSpPr>
            <a:spLocks noChangeShapeType="1"/>
          </p:cNvSpPr>
          <p:nvPr/>
        </p:nvSpPr>
        <p:spPr bwMode="auto">
          <a:xfrm>
            <a:off x="252413" y="645318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Rectangle 1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de-DE" altLang="en-US" sz="1800"/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de-DE" altLang="en-US" sz="1800"/>
          </a:p>
        </p:txBody>
      </p:sp>
      <p:sp>
        <p:nvSpPr>
          <p:cNvPr id="9" name="Line 20"/>
          <p:cNvSpPr>
            <a:spLocks noChangeShapeType="1"/>
          </p:cNvSpPr>
          <p:nvPr/>
        </p:nvSpPr>
        <p:spPr bwMode="auto">
          <a:xfrm>
            <a:off x="252413" y="245745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7164388" y="654050"/>
            <a:ext cx="1871662" cy="792163"/>
            <a:chOff x="7164388" y="654050"/>
            <a:chExt cx="1871662" cy="792163"/>
          </a:xfrm>
        </p:grpSpPr>
        <p:sp>
          <p:nvSpPr>
            <p:cNvPr id="10" name="Rectangle 9"/>
            <p:cNvSpPr/>
            <p:nvPr userDrawn="1"/>
          </p:nvSpPr>
          <p:spPr>
            <a:xfrm>
              <a:off x="7164388" y="654050"/>
              <a:ext cx="1871662" cy="7921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pic>
          <p:nvPicPr>
            <p:cNvPr id="11" name="Picture 24" descr="tud_logo.pdf">
              <a:hlinkClick r:id="rId2"/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1550" y="752475"/>
              <a:ext cx="1584325" cy="600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704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50825" y="654050"/>
            <a:ext cx="6900863" cy="615950"/>
          </a:xfrm>
          <a:prstGeom prst="rect">
            <a:avLst/>
          </a:prstGeom>
        </p:spPr>
        <p:txBody>
          <a:bodyPr lIns="144000" tIns="0" rIns="144000" bIns="0" anchor="t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50825" y="1449387"/>
            <a:ext cx="6900863" cy="878553"/>
          </a:xfrm>
        </p:spPr>
        <p:txBody>
          <a:bodyPr lIns="144000" tIns="0" rIns="14400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7164388" y="1620974"/>
            <a:ext cx="1871662" cy="706966"/>
            <a:chOff x="7164388" y="1620974"/>
            <a:chExt cx="1871662" cy="706966"/>
          </a:xfrm>
        </p:grpSpPr>
        <p:sp>
          <p:nvSpPr>
            <p:cNvPr id="2" name="Rectangle 1"/>
            <p:cNvSpPr/>
            <p:nvPr userDrawn="1"/>
          </p:nvSpPr>
          <p:spPr>
            <a:xfrm>
              <a:off x="7164388" y="1620974"/>
              <a:ext cx="1871662" cy="706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5" descr="Logo SeeMoo_RGB.pdf">
              <a:hlinkClick r:id="rId4"/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1550" y="1763855"/>
              <a:ext cx="1567882" cy="42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Fußzeilenplatzhalter 3"/>
          <p:cNvSpPr txBox="1">
            <a:spLocks/>
          </p:cNvSpPr>
          <p:nvPr userDrawn="1"/>
        </p:nvSpPr>
        <p:spPr>
          <a:xfrm>
            <a:off x="252413" y="6489700"/>
            <a:ext cx="8637019" cy="311150"/>
          </a:xfrm>
          <a:prstGeom prst="rect">
            <a:avLst/>
          </a:prstGeom>
        </p:spPr>
        <p:txBody>
          <a:bodyPr lIns="0" rIns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t>28.03.18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t>| Kay Luis Wallaschek |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t>kayluis.wallaschek@stud.tu-darmstadt.de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171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536721"/>
            <a:ext cx="8640763" cy="48212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0825" y="488950"/>
            <a:ext cx="6841455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8499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Conten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536721"/>
            <a:ext cx="4249737" cy="48212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0825" y="488950"/>
            <a:ext cx="6841455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idx="11"/>
          </p:nvPr>
        </p:nvSpPr>
        <p:spPr>
          <a:xfrm>
            <a:off x="4643438" y="1536721"/>
            <a:ext cx="4249737" cy="48212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5287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536721"/>
            <a:ext cx="8640763" cy="482123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0825" y="488950"/>
            <a:ext cx="6841455" cy="8382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7030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hyperlink" Target="https://www.seemoo.tu-darmstadt.de/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de-DE" altLang="en-US" sz="180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536700"/>
            <a:ext cx="8640763" cy="482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dirty="0"/>
              <a:t>Mastertextformat bearbeiten</a:t>
            </a:r>
          </a:p>
          <a:p>
            <a:pPr lvl="1"/>
            <a:r>
              <a:rPr lang="de-DE" altLang="en-US" dirty="0"/>
              <a:t>Zweite Ebene</a:t>
            </a:r>
          </a:p>
          <a:p>
            <a:pPr lvl="2"/>
            <a:r>
              <a:rPr lang="de-DE" altLang="en-US" dirty="0"/>
              <a:t>Dritte Ebene</a:t>
            </a:r>
          </a:p>
          <a:p>
            <a:pPr lvl="3"/>
            <a:r>
              <a:rPr lang="de-DE" altLang="en-US" dirty="0"/>
              <a:t>Vierte Ebene</a:t>
            </a:r>
          </a:p>
          <a:p>
            <a:pPr lvl="4"/>
            <a:r>
              <a:rPr lang="de-DE" altLang="en-US" dirty="0"/>
              <a:t>Fünfte Ebene</a:t>
            </a:r>
          </a:p>
        </p:txBody>
      </p:sp>
      <p:sp>
        <p:nvSpPr>
          <p:cNvPr id="1029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EC6500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de-DE" altLang="en-US" sz="1800"/>
          </a:p>
        </p:txBody>
      </p:sp>
      <p:sp>
        <p:nvSpPr>
          <p:cNvPr id="1030" name="Line 14"/>
          <p:cNvSpPr>
            <a:spLocks noChangeShapeType="1"/>
          </p:cNvSpPr>
          <p:nvPr userDrawn="1"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de-DE" altLang="en-US" sz="1800"/>
          </a:p>
        </p:txBody>
      </p:sp>
      <p:sp>
        <p:nvSpPr>
          <p:cNvPr id="1032" name="Line 15"/>
          <p:cNvSpPr>
            <a:spLocks noChangeShapeType="1"/>
          </p:cNvSpPr>
          <p:nvPr/>
        </p:nvSpPr>
        <p:spPr bwMode="auto">
          <a:xfrm>
            <a:off x="252413" y="645318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036" name="Picture 3" descr="tud_logo.pdf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314" y="6482795"/>
            <a:ext cx="935038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roup 13"/>
          <p:cNvGrpSpPr/>
          <p:nvPr userDrawn="1"/>
        </p:nvGrpSpPr>
        <p:grpSpPr>
          <a:xfrm>
            <a:off x="7164388" y="561711"/>
            <a:ext cx="1871662" cy="706966"/>
            <a:chOff x="7164388" y="1620974"/>
            <a:chExt cx="1871662" cy="706966"/>
          </a:xfrm>
        </p:grpSpPr>
        <p:sp>
          <p:nvSpPr>
            <p:cNvPr id="16" name="Rectangle 15"/>
            <p:cNvSpPr/>
            <p:nvPr userDrawn="1"/>
          </p:nvSpPr>
          <p:spPr>
            <a:xfrm>
              <a:off x="7164388" y="1620974"/>
              <a:ext cx="1871662" cy="706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5" descr="Logo SeeMoo_RGB.pdf">
              <a:hlinkClick r:id="rId7"/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1550" y="1765432"/>
              <a:ext cx="1567882" cy="42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Title Placeholder 5"/>
          <p:cNvSpPr>
            <a:spLocks noGrp="1"/>
          </p:cNvSpPr>
          <p:nvPr>
            <p:ph type="title"/>
          </p:nvPr>
        </p:nvSpPr>
        <p:spPr>
          <a:xfrm>
            <a:off x="250825" y="488949"/>
            <a:ext cx="6841455" cy="838201"/>
          </a:xfrm>
          <a:prstGeom prst="rect">
            <a:avLst/>
          </a:prstGeom>
        </p:spPr>
        <p:txBody>
          <a:bodyPr vert="horz" lIns="0" tIns="0" rIns="0" bIns="468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Footer Placeholder 1"/>
          <p:cNvSpPr txBox="1">
            <a:spLocks/>
          </p:cNvSpPr>
          <p:nvPr userDrawn="1"/>
        </p:nvSpPr>
        <p:spPr>
          <a:xfrm>
            <a:off x="250825" y="6488582"/>
            <a:ext cx="7129487" cy="31226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1000" kern="1200" smtClean="0">
                <a:solidFill>
                  <a:schemeClr val="tx1"/>
                </a:solidFill>
                <a:latin typeface="+mn-lt"/>
                <a:ea typeface="ＭＳ Ｐゴシック" charset="-128"/>
                <a:cs typeface="Tahoma" pitchFamily="34" charset="0"/>
              </a:defRPr>
            </a:lvl1pPr>
            <a:lvl2pPr marL="457200" algn="l" defTabSz="449263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49263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49263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49263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l"/>
            <a:r>
              <a:rPr lang="de-DE" dirty="0"/>
              <a:t>NEAT-TCP</a:t>
            </a:r>
            <a:r>
              <a:rPr lang="de-DE" baseline="0" dirty="0"/>
              <a:t>| Kay Luis Wallaschek</a:t>
            </a:r>
            <a:endParaRPr lang="de-DE" dirty="0"/>
          </a:p>
        </p:txBody>
      </p:sp>
      <p:sp>
        <p:nvSpPr>
          <p:cNvPr id="24" name="Slide Number Placeholder 3"/>
          <p:cNvSpPr txBox="1">
            <a:spLocks/>
          </p:cNvSpPr>
          <p:nvPr userDrawn="1"/>
        </p:nvSpPr>
        <p:spPr>
          <a:xfrm>
            <a:off x="7380312" y="6504461"/>
            <a:ext cx="504056" cy="3122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449263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49263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49263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49263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r>
              <a:rPr lang="de-DE" altLang="en-US" sz="1000" dirty="0">
                <a:solidFill>
                  <a:prstClr val="black"/>
                </a:solidFill>
                <a:latin typeface="Verdana" charset="0"/>
              </a:rPr>
              <a:t>Slide</a:t>
            </a:r>
          </a:p>
          <a:p>
            <a:fld id="{B689EE37-40E8-EF49-BFD9-15C4B9383FA8}" type="slidenum">
              <a:rPr lang="de-DE" altLang="en-US" sz="1000" smtClean="0">
                <a:solidFill>
                  <a:prstClr val="black"/>
                </a:solidFill>
                <a:latin typeface="Verdana" charset="0"/>
              </a:rPr>
              <a:pPr/>
              <a:t>‹#›</a:t>
            </a:fld>
            <a:endParaRPr lang="de-DE" altLang="en-US" sz="1000" dirty="0">
              <a:solidFill>
                <a:prstClr val="black"/>
              </a:solidFill>
              <a:latin typeface="Verdana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45" r:id="rId1"/>
    <p:sldLayoutId id="2147484543" r:id="rId2"/>
    <p:sldLayoutId id="2147484544" r:id="rId3"/>
    <p:sldLayoutId id="2147484546" r:id="rId4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</a:defRPr>
      </a:lvl9pPr>
    </p:titleStyle>
    <p:bodyStyle>
      <a:lvl1pPr marL="342900" indent="-339725" algn="l" rtl="0" eaLnBrk="1" fontAlgn="base" hangingPunct="1">
        <a:spcBef>
          <a:spcPct val="20000"/>
        </a:spcBef>
        <a:spcAft>
          <a:spcPct val="0"/>
        </a:spcAft>
        <a:buFont typeface="Wingdings" charset="2"/>
        <a:defRPr sz="20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349250" indent="-168275" algn="l" rtl="0" eaLnBrk="1" fontAlgn="base" hangingPunct="1">
        <a:spcBef>
          <a:spcPct val="20000"/>
        </a:spcBef>
        <a:spcAft>
          <a:spcPct val="0"/>
        </a:spcAft>
        <a:buFont typeface="Wingdings" charset="2"/>
        <a:buChar char="§"/>
        <a:defRPr>
          <a:solidFill>
            <a:schemeClr val="tx1"/>
          </a:solidFill>
          <a:latin typeface="+mn-lt"/>
          <a:ea typeface="ＭＳ Ｐゴシック" charset="0"/>
        </a:defRPr>
      </a:lvl2pPr>
      <a:lvl3pPr marL="538163" indent="-187325" algn="l" rtl="0" eaLnBrk="1" fontAlgn="base" hangingPunct="1">
        <a:spcBef>
          <a:spcPct val="20000"/>
        </a:spcBef>
        <a:spcAft>
          <a:spcPct val="0"/>
        </a:spcAft>
        <a:buFont typeface="Wingdings" charset="2"/>
        <a:buChar char="§"/>
        <a:defRPr>
          <a:solidFill>
            <a:schemeClr val="tx1"/>
          </a:solidFill>
          <a:latin typeface="+mn-lt"/>
          <a:ea typeface="ＭＳ Ｐゴシック" charset="0"/>
        </a:defRPr>
      </a:lvl3pPr>
      <a:lvl4pPr marL="717550" indent="-173038" algn="l" rtl="0" eaLnBrk="1" fontAlgn="base" hangingPunct="1">
        <a:spcBef>
          <a:spcPct val="20000"/>
        </a:spcBef>
        <a:spcAft>
          <a:spcPct val="0"/>
        </a:spcAft>
        <a:buFont typeface="Wingdings" charset="2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4pPr>
      <a:lvl5pPr marL="908050" indent="-188913" algn="l" rtl="0" eaLnBrk="1" fontAlgn="base" hangingPunct="1">
        <a:spcBef>
          <a:spcPct val="20000"/>
        </a:spcBef>
        <a:spcAft>
          <a:spcPct val="0"/>
        </a:spcAft>
        <a:buFont typeface="Wingdings" charset="2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13652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(null)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(null)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(null)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(null)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(null)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(null)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(null)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(null)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(null)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(null)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(null)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FF882A1-90B0-7848-8881-036E3704413F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656" y="2807494"/>
            <a:ext cx="4495800" cy="3340100"/>
          </a:xfr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NEAT-TCP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Generation </a:t>
            </a:r>
            <a:r>
              <a:rPr lang="de-DE" dirty="0" err="1"/>
              <a:t>of</a:t>
            </a:r>
            <a:r>
              <a:rPr lang="de-DE" dirty="0"/>
              <a:t> TCP </a:t>
            </a:r>
            <a:r>
              <a:rPr lang="de-DE" dirty="0" err="1"/>
              <a:t>Congestion</a:t>
            </a:r>
            <a:r>
              <a:rPr lang="de-DE" dirty="0"/>
              <a:t> Control Through </a:t>
            </a:r>
            <a:r>
              <a:rPr lang="de-DE" dirty="0" err="1"/>
              <a:t>NeuroEvolution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Augmenting</a:t>
            </a:r>
            <a:endParaRPr lang="de-DE" dirty="0"/>
          </a:p>
          <a:p>
            <a:r>
              <a:rPr lang="de-DE" dirty="0" err="1"/>
              <a:t>Topologies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Wireless Multi-Hop Networks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01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NEAT – Mating/Speciation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6C0847-2979-DB44-B925-6FF3BEEF9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462" y="1536721"/>
            <a:ext cx="5175488" cy="4877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895BC7-F8A9-D241-8726-042B4727EE60}"/>
              </a:ext>
            </a:extLst>
          </p:cNvPr>
          <p:cNvSpPr txBox="1"/>
          <p:nvPr/>
        </p:nvSpPr>
        <p:spPr>
          <a:xfrm>
            <a:off x="6300192" y="5924401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2957544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NEAT – Iteration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6D53C4-AD31-4F42-B8EE-76756C935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476000"/>
            <a:ext cx="6624736" cy="4809483"/>
          </a:xfrm>
        </p:spPr>
      </p:pic>
    </p:spTree>
    <p:extLst>
      <p:ext uri="{BB962C8B-B14F-4D97-AF65-F5344CB8AC3E}">
        <p14:creationId xmlns:p14="http://schemas.microsoft.com/office/powerpoint/2010/main" val="3641009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EC59A9-C1A3-5B49-A8FB-84F58EC8371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000" y="1476000"/>
            <a:ext cx="6653784" cy="490994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NEAT-TCP (1) </a:t>
            </a:r>
          </a:p>
        </p:txBody>
      </p:sp>
    </p:spTree>
    <p:extLst>
      <p:ext uri="{BB962C8B-B14F-4D97-AF65-F5344CB8AC3E}">
        <p14:creationId xmlns:p14="http://schemas.microsoft.com/office/powerpoint/2010/main" val="364724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0825" y="1536721"/>
            <a:ext cx="8640763" cy="4821237"/>
          </a:xfrm>
        </p:spPr>
        <p:txBody>
          <a:bodyPr>
            <a:normAutofit lnSpcReduction="10000"/>
          </a:bodyPr>
          <a:lstStyle/>
          <a:p>
            <a:pPr marL="3175" indent="0"/>
            <a:r>
              <a:rPr lang="en-US" dirty="0"/>
              <a:t>Initial NN:</a:t>
            </a:r>
          </a:p>
          <a:p>
            <a:pPr marL="346075" indent="-342900">
              <a:buFontTx/>
              <a:buChar char="-"/>
            </a:pPr>
            <a:endParaRPr lang="en-US" dirty="0"/>
          </a:p>
          <a:p>
            <a:pPr marL="346075" indent="-342900">
              <a:buFontTx/>
              <a:buChar char="-"/>
            </a:pPr>
            <a:endParaRPr lang="en-US" dirty="0"/>
          </a:p>
          <a:p>
            <a:pPr marL="346075" indent="-342900">
              <a:buFontTx/>
              <a:buChar char="-"/>
            </a:pPr>
            <a:endParaRPr lang="en-US" dirty="0"/>
          </a:p>
          <a:p>
            <a:pPr marL="346075" indent="-342900">
              <a:buFontTx/>
              <a:buChar char="-"/>
            </a:pPr>
            <a:endParaRPr lang="en-US" dirty="0"/>
          </a:p>
          <a:p>
            <a:pPr marL="346075" indent="-342900">
              <a:buFontTx/>
              <a:buChar char="-"/>
            </a:pPr>
            <a:endParaRPr lang="en-US" dirty="0"/>
          </a:p>
          <a:p>
            <a:pPr marL="346075" indent="-342900">
              <a:buFontTx/>
              <a:buChar char="-"/>
            </a:pPr>
            <a:endParaRPr lang="en-US" dirty="0"/>
          </a:p>
          <a:p>
            <a:pPr marL="3175" indent="0"/>
            <a:r>
              <a:rPr lang="en-US" dirty="0"/>
              <a:t>Parameters:</a:t>
            </a:r>
          </a:p>
          <a:p>
            <a:pPr marL="720725" lvl="3" indent="-342900">
              <a:buFontTx/>
              <a:buChar char="-"/>
            </a:pPr>
            <a:r>
              <a:rPr lang="en-US" dirty="0"/>
              <a:t>Recurrent Probability: 5%</a:t>
            </a:r>
          </a:p>
          <a:p>
            <a:pPr marL="720725" lvl="3" indent="-342900">
              <a:buFontTx/>
              <a:buChar char="-"/>
            </a:pPr>
            <a:r>
              <a:rPr lang="en-US" dirty="0"/>
              <a:t>Mutate Link Probability: 80%</a:t>
            </a:r>
          </a:p>
          <a:p>
            <a:pPr marL="720725" lvl="3" indent="-342900">
              <a:buFontTx/>
              <a:buChar char="-"/>
            </a:pPr>
            <a:r>
              <a:rPr lang="en-US" dirty="0"/>
              <a:t>Toggle Link Probability: 10%</a:t>
            </a:r>
          </a:p>
          <a:p>
            <a:pPr marL="720725" lvl="3" indent="-342900">
              <a:buFontTx/>
              <a:buChar char="-"/>
            </a:pPr>
            <a:r>
              <a:rPr lang="en-US" dirty="0"/>
              <a:t>Add Node Probability: 1%</a:t>
            </a:r>
          </a:p>
          <a:p>
            <a:pPr marL="720725" lvl="3" indent="-342900">
              <a:buFontTx/>
              <a:buChar char="-"/>
            </a:pPr>
            <a:r>
              <a:rPr lang="en-US" dirty="0"/>
              <a:t>Add Link Probability: 30%</a:t>
            </a:r>
          </a:p>
          <a:p>
            <a:pPr marL="720725" lvl="3" indent="-342900">
              <a:buFontTx/>
              <a:buChar char="-"/>
            </a:pPr>
            <a:r>
              <a:rPr lang="en-US" dirty="0"/>
              <a:t>Population Size: 500 Organisms</a:t>
            </a:r>
          </a:p>
          <a:p>
            <a:pPr marL="720725" lvl="3" indent="-342900">
              <a:buFontTx/>
              <a:buChar char="-"/>
            </a:pPr>
            <a:r>
              <a:rPr lang="en-US" dirty="0" err="1"/>
              <a:t>Dropoff</a:t>
            </a:r>
            <a:r>
              <a:rPr lang="en-US" dirty="0"/>
              <a:t> Age: 15</a:t>
            </a:r>
          </a:p>
          <a:p>
            <a:pPr marL="720725" lvl="3" indent="-342900">
              <a:buFontTx/>
              <a:buChar char="-"/>
            </a:pPr>
            <a:r>
              <a:rPr lang="en-US" dirty="0"/>
              <a:t>Epochs: 100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NEAT-TCP (2)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DCC83A-A197-DA4A-92C1-C59BB0201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700808"/>
            <a:ext cx="5272504" cy="189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61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0825" y="1536721"/>
            <a:ext cx="8640763" cy="4821237"/>
          </a:xfrm>
        </p:spPr>
        <p:txBody>
          <a:bodyPr/>
          <a:lstStyle/>
          <a:p>
            <a:pPr marL="3175" indent="0"/>
            <a:endParaRPr lang="en-US" dirty="0"/>
          </a:p>
          <a:p>
            <a:pPr marL="3175" indent="0"/>
            <a:r>
              <a:rPr lang="en-US" dirty="0"/>
              <a:t> Activation Functions:</a:t>
            </a:r>
          </a:p>
          <a:p>
            <a:pPr marL="346075" indent="-342900">
              <a:buFontTx/>
              <a:buChar char="-"/>
            </a:pPr>
            <a:endParaRPr lang="en-US" dirty="0"/>
          </a:p>
          <a:p>
            <a:pPr marL="346075" indent="-342900">
              <a:buFontTx/>
              <a:buChar char="-"/>
            </a:pPr>
            <a:endParaRPr lang="en-US" dirty="0"/>
          </a:p>
          <a:p>
            <a:pPr marL="346075" indent="-342900">
              <a:buFontTx/>
              <a:buChar char="-"/>
            </a:pPr>
            <a:endParaRPr lang="en-US" dirty="0"/>
          </a:p>
          <a:p>
            <a:pPr marL="3175" indent="0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NEAT-TCP 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AE30C4-DA91-A241-89EE-5A1590887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628800"/>
            <a:ext cx="2377058" cy="16639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7BD086-83DB-C641-842E-468D7D449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618710"/>
            <a:ext cx="4705896" cy="272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35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50825" y="1536721"/>
                <a:ext cx="8640763" cy="4821237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pPr marL="3175" indent="0"/>
                <a:r>
                  <a:rPr lang="en-US" dirty="0"/>
                  <a:t>Fitness Functions:</a:t>
                </a:r>
              </a:p>
              <a:p>
                <a:pPr marL="346075" indent="-342900">
                  <a:buFontTx/>
                  <a:buChar char="-"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Where:	-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</m:oMath>
                </a14:m>
                <a:r>
                  <a:rPr lang="en-US" dirty="0"/>
                  <a:t> = achieved total throughput</a:t>
                </a:r>
              </a:p>
              <a:p>
                <a:r>
                  <a:rPr lang="en-US" dirty="0"/>
                  <a:t>			-</a:t>
                </a:r>
                <a14:m>
                  <m:oMath xmlns:m="http://schemas.openxmlformats.org/officeDocument/2006/math">
                    <m:r>
                      <a:rPr lang="de-DE">
                        <a:latin typeface="Cambria Math" panose="02040503050406030204" pitchFamily="18" charset="0"/>
                      </a:rPr>
                      <m:t>   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</m:oMath>
                </a14:m>
                <a:r>
                  <a:rPr lang="en-US" dirty="0"/>
                  <a:t> = target total throughput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825" y="1536721"/>
                <a:ext cx="8640763" cy="4821237"/>
              </a:xfrm>
              <a:blipFill>
                <a:blip r:embed="rId2"/>
                <a:stretch>
                  <a:fillRect l="-17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NEAT-TCP (4)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B4ED91-B675-0648-900F-1977E02A3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843" y="1662139"/>
            <a:ext cx="1734587" cy="19168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3D61E0-922A-C74D-84A0-052E7385FC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430" y="1457669"/>
            <a:ext cx="4457700" cy="1231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F47CDA-1EE6-DB49-9FB6-096864354DA8}"/>
              </a:ext>
            </a:extLst>
          </p:cNvPr>
          <p:cNvSpPr txBox="1"/>
          <p:nvPr/>
        </p:nvSpPr>
        <p:spPr>
          <a:xfrm>
            <a:off x="5630212" y="2594228"/>
            <a:ext cx="2494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Jain‘s</a:t>
            </a:r>
            <a:r>
              <a:rPr lang="de-DE" sz="2000" dirty="0"/>
              <a:t> </a:t>
            </a:r>
            <a:r>
              <a:rPr lang="de-DE" sz="2000" dirty="0" err="1"/>
              <a:t>fairness</a:t>
            </a:r>
            <a:r>
              <a:rPr lang="de-DE" sz="2000" dirty="0"/>
              <a:t> </a:t>
            </a:r>
            <a:r>
              <a:rPr lang="de-DE" sz="2000" dirty="0" err="1"/>
              <a:t>index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605934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0825" y="1536721"/>
            <a:ext cx="8640763" cy="4821237"/>
          </a:xfrm>
        </p:spPr>
        <p:txBody>
          <a:bodyPr/>
          <a:lstStyle/>
          <a:p>
            <a:pPr marL="3175" indent="0"/>
            <a:endParaRPr lang="en-US" dirty="0"/>
          </a:p>
          <a:p>
            <a:pPr marL="346075" indent="-342900">
              <a:buFontTx/>
              <a:buChar char="-"/>
            </a:pPr>
            <a:r>
              <a:rPr lang="en-US" dirty="0"/>
              <a:t>Time Points of Evaluation</a:t>
            </a:r>
          </a:p>
          <a:p>
            <a:pPr marL="3175" indent="0"/>
            <a:endParaRPr lang="en-US" dirty="0"/>
          </a:p>
          <a:p>
            <a:pPr marL="720725" lvl="3" indent="-342900">
              <a:buFontTx/>
              <a:buChar char="-"/>
            </a:pPr>
            <a:r>
              <a:rPr lang="en-US" dirty="0" err="1"/>
              <a:t>PktAcked</a:t>
            </a:r>
            <a:r>
              <a:rPr lang="en-US" dirty="0"/>
              <a:t>: </a:t>
            </a:r>
          </a:p>
          <a:p>
            <a:pPr marL="1368425" lvl="5" indent="-342900">
              <a:buFontTx/>
              <a:buChar char="-"/>
            </a:pPr>
            <a:r>
              <a:rPr lang="en-US" dirty="0"/>
              <a:t>Every time a packet is acknowledged, the NN is evaluated and the </a:t>
            </a:r>
            <a:r>
              <a:rPr lang="en-US" dirty="0" err="1"/>
              <a:t>cwnd</a:t>
            </a:r>
            <a:r>
              <a:rPr lang="en-US" dirty="0"/>
              <a:t> is changed accordingly</a:t>
            </a:r>
          </a:p>
          <a:p>
            <a:pPr marL="1368425" lvl="5" indent="-342900">
              <a:buFontTx/>
              <a:buChar char="-"/>
            </a:pPr>
            <a:endParaRPr lang="en-US" dirty="0"/>
          </a:p>
          <a:p>
            <a:pPr marL="1368425" lvl="5" indent="-342900">
              <a:buFontTx/>
              <a:buChar char="-"/>
            </a:pPr>
            <a:endParaRPr lang="en-US" dirty="0"/>
          </a:p>
          <a:p>
            <a:pPr marL="720725" lvl="3" indent="-342900">
              <a:buFontTx/>
              <a:buChar char="-"/>
            </a:pPr>
            <a:r>
              <a:rPr lang="en-US" dirty="0"/>
              <a:t>Increase Window: 	</a:t>
            </a:r>
          </a:p>
          <a:p>
            <a:pPr marL="1368425" lvl="5" indent="-342900">
              <a:buFontTx/>
              <a:buChar char="-"/>
            </a:pPr>
            <a:r>
              <a:rPr lang="en-US" dirty="0"/>
              <a:t>Every time New Reno would increase the </a:t>
            </a:r>
            <a:r>
              <a:rPr lang="en-US" dirty="0" err="1"/>
              <a:t>cwnd</a:t>
            </a:r>
            <a:r>
              <a:rPr lang="en-US" dirty="0"/>
              <a:t>, the NN is evaluated and the </a:t>
            </a:r>
            <a:r>
              <a:rPr lang="en-US" dirty="0" err="1"/>
              <a:t>cwnd</a:t>
            </a:r>
            <a:r>
              <a:rPr lang="en-US" dirty="0"/>
              <a:t> is changed accordingly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NEAT-TCP (5)</a:t>
            </a:r>
          </a:p>
        </p:txBody>
      </p:sp>
    </p:spTree>
    <p:extLst>
      <p:ext uri="{BB962C8B-B14F-4D97-AF65-F5344CB8AC3E}">
        <p14:creationId xmlns:p14="http://schemas.microsoft.com/office/powerpoint/2010/main" val="2801824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0825" y="1536721"/>
            <a:ext cx="8640763" cy="4821237"/>
          </a:xfrm>
        </p:spPr>
        <p:txBody>
          <a:bodyPr>
            <a:normAutofit fontScale="92500" lnSpcReduction="10000"/>
          </a:bodyPr>
          <a:lstStyle/>
          <a:p>
            <a:pPr marL="346075" indent="-342900">
              <a:buFontTx/>
              <a:buChar char="-"/>
            </a:pPr>
            <a:r>
              <a:rPr lang="en-US" dirty="0"/>
              <a:t>Simulation time: 40s </a:t>
            </a:r>
          </a:p>
          <a:p>
            <a:pPr marL="346075" indent="-342900">
              <a:buFontTx/>
              <a:buChar char="-"/>
            </a:pPr>
            <a:endParaRPr lang="en-US" dirty="0"/>
          </a:p>
          <a:p>
            <a:pPr marL="346075" indent="-342900">
              <a:buFontTx/>
              <a:buChar char="-"/>
            </a:pPr>
            <a:r>
              <a:rPr lang="en-US" dirty="0"/>
              <a:t>Radio: 1 Mbps (802.11b)</a:t>
            </a:r>
          </a:p>
          <a:p>
            <a:pPr marL="346075" indent="-342900">
              <a:buFontTx/>
              <a:buChar char="-"/>
            </a:pPr>
            <a:endParaRPr lang="en-US" dirty="0"/>
          </a:p>
          <a:p>
            <a:pPr marL="346075" indent="-342900">
              <a:buFontTx/>
              <a:buChar char="-"/>
            </a:pPr>
            <a:r>
              <a:rPr lang="en-US" dirty="0"/>
              <a:t>Flow rate: 1 Mbps</a:t>
            </a:r>
          </a:p>
          <a:p>
            <a:pPr marL="346075" indent="-342900">
              <a:buFontTx/>
              <a:buChar char="-"/>
            </a:pPr>
            <a:endParaRPr lang="en-US" dirty="0"/>
          </a:p>
          <a:p>
            <a:pPr marL="346075" indent="-342900">
              <a:buFontTx/>
              <a:buChar char="-"/>
            </a:pPr>
            <a:r>
              <a:rPr lang="en-US" dirty="0"/>
              <a:t>RTS/CTS</a:t>
            </a:r>
          </a:p>
          <a:p>
            <a:pPr marL="346075" indent="-342900">
              <a:buFontTx/>
              <a:buChar char="-"/>
            </a:pPr>
            <a:endParaRPr lang="en-US" dirty="0"/>
          </a:p>
          <a:p>
            <a:pPr marL="346075" indent="-342900">
              <a:buFontTx/>
              <a:buChar char="-"/>
            </a:pPr>
            <a:r>
              <a:rPr lang="en-US" dirty="0"/>
              <a:t>Buffer size: 50 </a:t>
            </a:r>
            <a:r>
              <a:rPr lang="en-US" dirty="0" err="1"/>
              <a:t>pkts</a:t>
            </a:r>
            <a:endParaRPr lang="en-US" dirty="0"/>
          </a:p>
          <a:p>
            <a:pPr marL="346075" indent="-342900">
              <a:buFontTx/>
              <a:buChar char="-"/>
            </a:pPr>
            <a:endParaRPr lang="en-US" dirty="0"/>
          </a:p>
          <a:p>
            <a:pPr marL="346075" indent="-342900">
              <a:buFontTx/>
              <a:buChar char="-"/>
            </a:pPr>
            <a:r>
              <a:rPr lang="en-US" dirty="0"/>
              <a:t>25 nodes in 5x5 grid</a:t>
            </a:r>
          </a:p>
          <a:p>
            <a:pPr marL="346075" indent="-342900">
              <a:buFontTx/>
              <a:buChar char="-"/>
            </a:pPr>
            <a:endParaRPr lang="en-US" dirty="0"/>
          </a:p>
          <a:p>
            <a:pPr marL="346075" indent="-342900">
              <a:buFontTx/>
              <a:buChar char="-"/>
            </a:pPr>
            <a:r>
              <a:rPr lang="en-US" dirty="0"/>
              <a:t>All flows start at the same time</a:t>
            </a:r>
          </a:p>
          <a:p>
            <a:pPr marL="346075" indent="-342900">
              <a:buFontTx/>
              <a:buChar char="-"/>
            </a:pPr>
            <a:endParaRPr lang="en-US" dirty="0"/>
          </a:p>
          <a:p>
            <a:pPr marL="346075" indent="-342900">
              <a:buFontTx/>
              <a:buChar char="-"/>
            </a:pPr>
            <a:r>
              <a:rPr lang="en-US" dirty="0"/>
              <a:t>Nodes can only reach horizontal/vertical </a:t>
            </a:r>
            <a:r>
              <a:rPr lang="en-GB" dirty="0"/>
              <a:t>neighbours</a:t>
            </a:r>
            <a:r>
              <a:rPr lang="en-US" dirty="0"/>
              <a:t> not diagonal</a:t>
            </a:r>
          </a:p>
          <a:p>
            <a:pPr marL="346075" indent="-342900">
              <a:buFontTx/>
              <a:buChar char="-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B5DCBB-0F2F-8D40-AA40-72EB93A44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606" y="1536721"/>
            <a:ext cx="4028982" cy="375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00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Best results for both fitness functions with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Evaluated every time a packet is acknowledged.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94759D-D4E5-4C4E-BD54-B8FB51F9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2791534"/>
            <a:ext cx="3095452" cy="115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39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6075" indent="-342900">
                  <a:buFontTx/>
                  <a:buChar char="-"/>
                </a:pPr>
                <a:r>
                  <a:rPr lang="en-US" dirty="0"/>
                  <a:t>NEAT-TCP1: </a:t>
                </a:r>
              </a:p>
              <a:p>
                <a:pPr marL="720725" lvl="3" indent="-342900">
                  <a:buFontTx/>
                  <a:buChar char="-"/>
                </a:pPr>
                <a:r>
                  <a:rPr lang="en-US" dirty="0"/>
                  <a:t>Evolved with fitness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(with fairness)</a:t>
                </a:r>
              </a:p>
              <a:p>
                <a:pPr marL="720725" lvl="3" indent="-342900">
                  <a:buFontTx/>
                  <a:buChar char="-"/>
                </a:pPr>
                <a:endParaRPr lang="en-US" dirty="0"/>
              </a:p>
              <a:p>
                <a:pPr marL="295275" lvl="1" indent="-285750">
                  <a:buFontTx/>
                  <a:buChar char="-"/>
                </a:pPr>
                <a:r>
                  <a:rPr lang="en-US" sz="2000" dirty="0"/>
                  <a:t>NEAT-TCP2:</a:t>
                </a:r>
              </a:p>
              <a:p>
                <a:pPr marL="663575" lvl="3" indent="-285750">
                  <a:buFontTx/>
                  <a:buChar char="-"/>
                </a:pPr>
                <a:r>
                  <a:rPr lang="en-US" dirty="0"/>
                  <a:t> Evolved with fitness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(only throughput)</a:t>
                </a:r>
              </a:p>
              <a:p>
                <a:pPr marL="288925" indent="-285750">
                  <a:buFontTx/>
                  <a:buChar char="-"/>
                </a:pPr>
                <a:endParaRPr lang="en-US" dirty="0"/>
              </a:p>
              <a:p>
                <a:pPr marL="288925" indent="-285750">
                  <a:buFontTx/>
                  <a:buChar char="-"/>
                </a:pPr>
                <a:r>
                  <a:rPr lang="en-US" dirty="0" err="1"/>
                  <a:t>iTCP</a:t>
                </a:r>
                <a:r>
                  <a:rPr lang="en-US" dirty="0"/>
                  <a:t>-bytes:</a:t>
                </a:r>
              </a:p>
              <a:p>
                <a:pPr marL="663575" lvl="3" indent="-285750">
                  <a:buFontTx/>
                  <a:buChar char="-"/>
                </a:pPr>
                <a:r>
                  <a:rPr lang="en-US" dirty="0" err="1"/>
                  <a:t>iTCP</a:t>
                </a:r>
                <a:r>
                  <a:rPr lang="en-US" dirty="0"/>
                  <a:t> that is fed the </a:t>
                </a:r>
                <a:r>
                  <a:rPr lang="en-US" dirty="0" err="1"/>
                  <a:t>cwnd</a:t>
                </a:r>
                <a:r>
                  <a:rPr lang="en-US" dirty="0"/>
                  <a:t> in bytes</a:t>
                </a:r>
              </a:p>
              <a:p>
                <a:pPr marL="663575" lvl="3" indent="-285750">
                  <a:buFontTx/>
                  <a:buChar char="-"/>
                </a:pPr>
                <a:endParaRPr lang="en-US" dirty="0"/>
              </a:p>
              <a:p>
                <a:pPr marL="288925" indent="-285750">
                  <a:buFontTx/>
                  <a:buChar char="-"/>
                </a:pPr>
                <a:r>
                  <a:rPr lang="en-US" dirty="0" err="1"/>
                  <a:t>iTCP-seg</a:t>
                </a:r>
                <a:r>
                  <a:rPr lang="en-US" dirty="0"/>
                  <a:t>:</a:t>
                </a:r>
              </a:p>
              <a:p>
                <a:pPr marL="663575" lvl="3" indent="-285750">
                  <a:buFontTx/>
                  <a:buChar char="-"/>
                </a:pPr>
                <a:r>
                  <a:rPr lang="en-US" dirty="0" err="1"/>
                  <a:t>iTCP</a:t>
                </a:r>
                <a:r>
                  <a:rPr lang="en-US" dirty="0"/>
                  <a:t> that is fed the </a:t>
                </a:r>
                <a:r>
                  <a:rPr lang="en-US" dirty="0" err="1"/>
                  <a:t>cwnd</a:t>
                </a:r>
                <a:r>
                  <a:rPr lang="en-US" dirty="0"/>
                  <a:t> in number of segments (original implementation)</a:t>
                </a:r>
              </a:p>
              <a:p>
                <a:pPr marL="663575" lvl="3" indent="-285750">
                  <a:buFontTx/>
                  <a:buChar char="-"/>
                </a:pPr>
                <a:endParaRPr lang="en-US" dirty="0"/>
              </a:p>
              <a:p>
                <a:pPr marL="288925" indent="-285750">
                  <a:buFontTx/>
                  <a:buChar char="-"/>
                </a:pPr>
                <a:r>
                  <a:rPr lang="en-US" dirty="0"/>
                  <a:t>New Reno</a:t>
                </a:r>
              </a:p>
              <a:p>
                <a:pPr marL="663575" lvl="3" indent="-285750">
                  <a:buFontTx/>
                  <a:buChar char="-"/>
                </a:pPr>
                <a:endParaRPr lang="en-US" dirty="0"/>
              </a:p>
              <a:p>
                <a:pPr marL="663575" lvl="3" indent="-285750"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62" t="-15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4061041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6075" indent="-342900">
              <a:buFont typeface="Arial" panose="020B0604020202020204" pitchFamily="34" charset="0"/>
              <a:buChar char="•"/>
            </a:pPr>
            <a:r>
              <a:rPr lang="en-US" dirty="0"/>
              <a:t>Contributions</a:t>
            </a:r>
          </a:p>
          <a:p>
            <a:pPr marL="346075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6075" indent="-342900">
              <a:buFont typeface="Arial" panose="020B0604020202020204" pitchFamily="34" charset="0"/>
              <a:buChar char="•"/>
            </a:pPr>
            <a:r>
              <a:rPr lang="en-US" dirty="0"/>
              <a:t>Background</a:t>
            </a:r>
          </a:p>
          <a:p>
            <a:pPr marL="346075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6075" indent="-342900">
              <a:buFont typeface="Arial" panose="020B0604020202020204" pitchFamily="34" charset="0"/>
              <a:buChar char="•"/>
            </a:pPr>
            <a:r>
              <a:rPr lang="en-US" dirty="0"/>
              <a:t>NEAT-TCP</a:t>
            </a:r>
          </a:p>
          <a:p>
            <a:pPr marL="346075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6075" indent="-342900">
              <a:buFont typeface="Arial" panose="020B0604020202020204" pitchFamily="34" charset="0"/>
              <a:buChar char="•"/>
            </a:pPr>
            <a:r>
              <a:rPr lang="en-US" dirty="0"/>
              <a:t>Evaluation</a:t>
            </a:r>
          </a:p>
          <a:p>
            <a:pPr marL="346075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6075" indent="-342900">
              <a:buFont typeface="Arial" panose="020B0604020202020204" pitchFamily="34" charset="0"/>
              <a:buChar char="•"/>
            </a:pPr>
            <a:r>
              <a:rPr lang="en-US" dirty="0"/>
              <a:t>Discussion</a:t>
            </a:r>
          </a:p>
          <a:p>
            <a:pPr marL="346075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6075" indent="-342900">
              <a:buFont typeface="Arial" panose="020B0604020202020204" pitchFamily="34" charset="0"/>
              <a:buChar char="•"/>
            </a:pPr>
            <a:r>
              <a:rPr lang="en-US" dirty="0"/>
              <a:t>Future Work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182097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– Throughput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6DEA288-E74E-1649-9CCB-57FEB27C4E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484784"/>
            <a:ext cx="7904421" cy="4896544"/>
          </a:xfrm>
        </p:spPr>
      </p:pic>
    </p:spTree>
    <p:extLst>
      <p:ext uri="{BB962C8B-B14F-4D97-AF65-F5344CB8AC3E}">
        <p14:creationId xmlns:p14="http://schemas.microsoft.com/office/powerpoint/2010/main" val="1145232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– Fairness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3FC79E9-54E5-E245-97A9-356BB7A05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484784"/>
            <a:ext cx="7921752" cy="4907280"/>
          </a:xfrm>
        </p:spPr>
      </p:pic>
    </p:spTree>
    <p:extLst>
      <p:ext uri="{BB962C8B-B14F-4D97-AF65-F5344CB8AC3E}">
        <p14:creationId xmlns:p14="http://schemas.microsoft.com/office/powerpoint/2010/main" val="3918202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– Results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F249F7A-017C-0541-B494-9C75CDC35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2492896"/>
            <a:ext cx="8640763" cy="2697164"/>
          </a:xfrm>
        </p:spPr>
      </p:pic>
    </p:spTree>
    <p:extLst>
      <p:ext uri="{BB962C8B-B14F-4D97-AF65-F5344CB8AC3E}">
        <p14:creationId xmlns:p14="http://schemas.microsoft.com/office/powerpoint/2010/main" val="791045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in different topologies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C2B790D-F246-FD4B-8E3A-ABE73B2C4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2574002"/>
            <a:ext cx="8640763" cy="2746634"/>
          </a:xfrm>
        </p:spPr>
      </p:pic>
    </p:spTree>
    <p:extLst>
      <p:ext uri="{BB962C8B-B14F-4D97-AF65-F5344CB8AC3E}">
        <p14:creationId xmlns:p14="http://schemas.microsoft.com/office/powerpoint/2010/main" val="3685971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6075" indent="-342900">
              <a:buFontTx/>
              <a:buChar char="-"/>
            </a:pPr>
            <a:r>
              <a:rPr lang="en-US" dirty="0"/>
              <a:t>Three stop criteria:</a:t>
            </a:r>
          </a:p>
          <a:p>
            <a:pPr marL="720725" lvl="3" indent="-342900">
              <a:buFontTx/>
              <a:buChar char="-"/>
            </a:pPr>
            <a:r>
              <a:rPr lang="en-US" dirty="0"/>
              <a:t>Target fitness achieved</a:t>
            </a:r>
          </a:p>
          <a:p>
            <a:pPr marL="720725" lvl="3" indent="-342900">
              <a:buFontTx/>
              <a:buChar char="-"/>
            </a:pPr>
            <a:r>
              <a:rPr lang="en-US" dirty="0"/>
              <a:t>Number of epochs reached</a:t>
            </a:r>
          </a:p>
          <a:p>
            <a:pPr marL="720725" lvl="3" indent="-342900">
              <a:buFontTx/>
              <a:buChar char="-"/>
            </a:pPr>
            <a:r>
              <a:rPr lang="en-US" dirty="0"/>
              <a:t>Abortion by user</a:t>
            </a:r>
          </a:p>
          <a:p>
            <a:pPr marL="720725" lvl="3" indent="-342900">
              <a:buFontTx/>
              <a:buChar char="-"/>
            </a:pPr>
            <a:endParaRPr lang="en-US" dirty="0"/>
          </a:p>
          <a:p>
            <a:pPr marL="346075" indent="-342900">
              <a:buFontTx/>
              <a:buChar char="-"/>
            </a:pPr>
            <a:r>
              <a:rPr lang="en-US" dirty="0"/>
              <a:t>Based on randomness</a:t>
            </a:r>
          </a:p>
          <a:p>
            <a:pPr marL="346075" indent="-342900">
              <a:buFontTx/>
              <a:buChar char="-"/>
            </a:pPr>
            <a:endParaRPr lang="en-US" dirty="0"/>
          </a:p>
          <a:p>
            <a:pPr marL="346075" indent="-342900">
              <a:buFontTx/>
              <a:buChar char="-"/>
            </a:pPr>
            <a:r>
              <a:rPr lang="en-US" dirty="0"/>
              <a:t>Generally, with larger population:</a:t>
            </a:r>
          </a:p>
          <a:p>
            <a:pPr marL="720725" lvl="3" indent="-342900">
              <a:buFontTx/>
              <a:buChar char="-"/>
            </a:pPr>
            <a:r>
              <a:rPr lang="en-US" dirty="0"/>
              <a:t>Faster (in terms of epochs)</a:t>
            </a:r>
          </a:p>
          <a:p>
            <a:pPr marL="720725" lvl="3" indent="-342900">
              <a:buFontTx/>
              <a:buChar char="-"/>
            </a:pPr>
            <a:r>
              <a:rPr lang="en-US" dirty="0"/>
              <a:t>More structural minimal solutions</a:t>
            </a:r>
          </a:p>
          <a:p>
            <a:pPr marL="720725" lvl="3" indent="-342900">
              <a:buFontTx/>
              <a:buChar char="-"/>
            </a:pPr>
            <a:r>
              <a:rPr lang="en-US" dirty="0"/>
              <a:t>Higher chance of finding a solution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NEAT-TCP Convergence	</a:t>
            </a:r>
          </a:p>
        </p:txBody>
      </p:sp>
    </p:spTree>
    <p:extLst>
      <p:ext uri="{BB962C8B-B14F-4D97-AF65-F5344CB8AC3E}">
        <p14:creationId xmlns:p14="http://schemas.microsoft.com/office/powerpoint/2010/main" val="923718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6075" indent="-342900">
              <a:buFontTx/>
              <a:buChar char="-"/>
            </a:pPr>
            <a:r>
              <a:rPr lang="en-US" dirty="0"/>
              <a:t>Could work in other environments</a:t>
            </a:r>
          </a:p>
          <a:p>
            <a:pPr marL="720725" lvl="3" indent="-342900">
              <a:buFontTx/>
              <a:buChar char="-"/>
            </a:pPr>
            <a:r>
              <a:rPr lang="en-US" dirty="0"/>
              <a:t>Wired</a:t>
            </a:r>
          </a:p>
          <a:p>
            <a:pPr marL="720725" lvl="3" indent="-342900">
              <a:buFontTx/>
              <a:buChar char="-"/>
            </a:pPr>
            <a:r>
              <a:rPr lang="en-US" dirty="0"/>
              <a:t>Mobile Networks</a:t>
            </a:r>
          </a:p>
          <a:p>
            <a:pPr marL="720725" lvl="3" indent="-342900">
              <a:buFontTx/>
              <a:buChar char="-"/>
            </a:pPr>
            <a:r>
              <a:rPr lang="en-US" dirty="0"/>
              <a:t>Etc.</a:t>
            </a:r>
          </a:p>
          <a:p>
            <a:pPr marL="720725" lvl="3" indent="-342900">
              <a:buFontTx/>
              <a:buChar char="-"/>
            </a:pPr>
            <a:endParaRPr lang="en-US" dirty="0"/>
          </a:p>
          <a:p>
            <a:pPr marL="720725" lvl="3" indent="-342900">
              <a:buFontTx/>
              <a:buChar char="-"/>
            </a:pPr>
            <a:endParaRPr lang="en-US" dirty="0"/>
          </a:p>
          <a:p>
            <a:pPr marL="346075" indent="-342900">
              <a:buFontTx/>
              <a:buChar char="-"/>
            </a:pPr>
            <a:r>
              <a:rPr lang="en-US" dirty="0"/>
              <a:t>NEAT-TCP works for a range of networks</a:t>
            </a:r>
          </a:p>
          <a:p>
            <a:pPr marL="720725" lvl="3" indent="-342900">
              <a:buFontTx/>
              <a:buChar char="-"/>
            </a:pPr>
            <a:r>
              <a:rPr lang="en-US" dirty="0"/>
              <a:t>(generated for 5x5 but has respectable performance in 3x3)</a:t>
            </a:r>
          </a:p>
          <a:p>
            <a:pPr marL="720725" lvl="3" indent="-342900">
              <a:buFontTx/>
              <a:buChar char="-"/>
            </a:pPr>
            <a:r>
              <a:rPr lang="en-US" dirty="0"/>
              <a:t>But not tested in different flow configurations</a:t>
            </a:r>
          </a:p>
          <a:p>
            <a:pPr marL="720725" lvl="3" indent="-342900">
              <a:buFontTx/>
              <a:buChar char="-"/>
            </a:pPr>
            <a:endParaRPr lang="en-US" dirty="0"/>
          </a:p>
          <a:p>
            <a:pPr marL="346075" indent="-342900">
              <a:buFontTx/>
              <a:buChar char="-"/>
            </a:pPr>
            <a:r>
              <a:rPr lang="en-US" dirty="0"/>
              <a:t>Industrial/Commercial context</a:t>
            </a:r>
          </a:p>
          <a:p>
            <a:pPr marL="720725" lvl="3" indent="-342900">
              <a:buFontTx/>
              <a:buChar char="-"/>
            </a:pPr>
            <a:r>
              <a:rPr lang="en-US" dirty="0"/>
              <a:t>Generate a NEAT-TCP before shipping/installation of network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NEAT-TCP Applicability	</a:t>
            </a:r>
          </a:p>
        </p:txBody>
      </p:sp>
    </p:spTree>
    <p:extLst>
      <p:ext uri="{BB962C8B-B14F-4D97-AF65-F5344CB8AC3E}">
        <p14:creationId xmlns:p14="http://schemas.microsoft.com/office/powerpoint/2010/main" val="2647540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6075" indent="-342900">
              <a:buFontTx/>
              <a:buChar char="-"/>
            </a:pPr>
            <a:r>
              <a:rPr lang="en-GB" dirty="0"/>
              <a:t>Parallelise</a:t>
            </a:r>
            <a:r>
              <a:rPr lang="en-US" dirty="0"/>
              <a:t> ns-3</a:t>
            </a:r>
          </a:p>
          <a:p>
            <a:pPr marL="346075" indent="-342900">
              <a:buFontTx/>
              <a:buChar char="-"/>
            </a:pPr>
            <a:endParaRPr lang="en-US" dirty="0"/>
          </a:p>
          <a:p>
            <a:pPr marL="346075" indent="-342900">
              <a:buFontTx/>
              <a:buChar char="-"/>
            </a:pPr>
            <a:r>
              <a:rPr lang="en-US" dirty="0"/>
              <a:t>Larger Population Size</a:t>
            </a:r>
          </a:p>
          <a:p>
            <a:pPr marL="346075" indent="-342900">
              <a:buFontTx/>
              <a:buChar char="-"/>
            </a:pPr>
            <a:endParaRPr lang="en-US" dirty="0"/>
          </a:p>
          <a:p>
            <a:pPr marL="346075" indent="-342900">
              <a:buFontTx/>
              <a:buChar char="-"/>
            </a:pPr>
            <a:r>
              <a:rPr lang="en-US" dirty="0"/>
              <a:t>Provide more scenarios </a:t>
            </a:r>
            <a:r>
              <a:rPr lang="en-GB" dirty="0"/>
              <a:t>for generalised NNs</a:t>
            </a:r>
          </a:p>
          <a:p>
            <a:pPr marL="346075" indent="-342900">
              <a:buFontTx/>
              <a:buChar char="-"/>
            </a:pPr>
            <a:endParaRPr lang="en-US" dirty="0"/>
          </a:p>
          <a:p>
            <a:pPr marL="346075" indent="-342900">
              <a:buFontTx/>
              <a:buChar char="-"/>
            </a:pPr>
            <a:r>
              <a:rPr lang="en-US" dirty="0"/>
              <a:t>Support for multiple activation functions within one NN in NEAT</a:t>
            </a:r>
          </a:p>
          <a:p>
            <a:pPr marL="346075" indent="-342900">
              <a:buFontTx/>
              <a:buChar char="-"/>
            </a:pPr>
            <a:endParaRPr lang="en-US" dirty="0"/>
          </a:p>
          <a:p>
            <a:pPr marL="346075" indent="-342900">
              <a:buFontTx/>
              <a:buChar char="-"/>
            </a:pPr>
            <a:r>
              <a:rPr lang="en-US" dirty="0"/>
              <a:t>Evaluate NEAT-TCP on a real testbed</a:t>
            </a:r>
          </a:p>
          <a:p>
            <a:pPr marL="346075" indent="-342900">
              <a:buFontTx/>
              <a:buChar char="-"/>
            </a:pPr>
            <a:endParaRPr lang="en-US" dirty="0"/>
          </a:p>
          <a:p>
            <a:pPr marL="346075" indent="-342900">
              <a:buFontTx/>
              <a:buChar char="-"/>
            </a:pPr>
            <a:r>
              <a:rPr lang="en-US" dirty="0"/>
              <a:t>NEAT-Routing</a:t>
            </a:r>
          </a:p>
          <a:p>
            <a:pPr marL="720725" lvl="3" indent="-342900">
              <a:buFontTx/>
              <a:buChar char="-"/>
            </a:pPr>
            <a:r>
              <a:rPr lang="en-US" dirty="0"/>
              <a:t>Routing with </a:t>
            </a:r>
            <a:r>
              <a:rPr lang="en-GB" dirty="0"/>
              <a:t>optimisation</a:t>
            </a:r>
            <a:r>
              <a:rPr lang="en-US" dirty="0"/>
              <a:t> targets like energy consumption</a:t>
            </a:r>
          </a:p>
          <a:p>
            <a:pPr marL="346075" indent="-342900">
              <a:buFontTx/>
              <a:buChar char="-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Future Work </a:t>
            </a:r>
          </a:p>
        </p:txBody>
      </p:sp>
    </p:spTree>
    <p:extLst>
      <p:ext uri="{BB962C8B-B14F-4D97-AF65-F5344CB8AC3E}">
        <p14:creationId xmlns:p14="http://schemas.microsoft.com/office/powerpoint/2010/main" val="736943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500" dirty="0"/>
              <a:t>[1] </a:t>
            </a:r>
            <a:r>
              <a:rPr lang="de-DE" sz="1500" dirty="0" err="1"/>
              <a:t>Sumit</a:t>
            </a:r>
            <a:r>
              <a:rPr lang="de-DE" sz="1500" dirty="0"/>
              <a:t> </a:t>
            </a:r>
            <a:r>
              <a:rPr lang="de-DE" sz="1500" dirty="0" err="1"/>
              <a:t>Rangwala</a:t>
            </a:r>
            <a:r>
              <a:rPr lang="de-DE" sz="1500" dirty="0"/>
              <a:t>, </a:t>
            </a:r>
            <a:r>
              <a:rPr lang="de-DE" sz="1500" dirty="0" err="1"/>
              <a:t>Apoorva</a:t>
            </a:r>
            <a:r>
              <a:rPr lang="de-DE" sz="1500" dirty="0"/>
              <a:t> </a:t>
            </a:r>
            <a:r>
              <a:rPr lang="de-DE" sz="1500" dirty="0" err="1"/>
              <a:t>Jindal</a:t>
            </a:r>
            <a:r>
              <a:rPr lang="de-DE" sz="1500" dirty="0"/>
              <a:t>, </a:t>
            </a:r>
            <a:r>
              <a:rPr lang="de-DE" sz="1500" dirty="0" err="1"/>
              <a:t>Ki</a:t>
            </a:r>
            <a:r>
              <a:rPr lang="de-DE" sz="1500" dirty="0"/>
              <a:t>-Young Jang, Konstantinos </a:t>
            </a:r>
            <a:r>
              <a:rPr lang="de-DE" sz="1500" dirty="0" err="1"/>
              <a:t>Psounis</a:t>
            </a:r>
            <a:r>
              <a:rPr lang="de-DE" sz="1500" dirty="0"/>
              <a:t>, </a:t>
            </a:r>
            <a:r>
              <a:rPr lang="de-DE" sz="1500" dirty="0" err="1"/>
              <a:t>and</a:t>
            </a:r>
            <a:r>
              <a:rPr lang="de-DE" sz="1500" dirty="0"/>
              <a:t> Ramesh </a:t>
            </a:r>
            <a:r>
              <a:rPr lang="de-DE" sz="1500" dirty="0" err="1"/>
              <a:t>Govindan</a:t>
            </a:r>
            <a:r>
              <a:rPr lang="de-DE" sz="1500" dirty="0"/>
              <a:t>. “"Understanding </a:t>
            </a:r>
            <a:r>
              <a:rPr lang="de-DE" sz="1500" dirty="0" err="1"/>
              <a:t>congestion</a:t>
            </a:r>
            <a:r>
              <a:rPr lang="de-DE" sz="1500" dirty="0"/>
              <a:t> </a:t>
            </a:r>
            <a:r>
              <a:rPr lang="de-DE" sz="1500" dirty="0" err="1"/>
              <a:t>control</a:t>
            </a:r>
            <a:r>
              <a:rPr lang="de-DE" sz="1500" dirty="0"/>
              <a:t> in multi-</a:t>
            </a:r>
            <a:r>
              <a:rPr lang="de-DE" sz="1500" dirty="0" err="1"/>
              <a:t>hop</a:t>
            </a:r>
            <a:r>
              <a:rPr lang="de-DE" sz="1500" dirty="0"/>
              <a:t> </a:t>
            </a:r>
            <a:r>
              <a:rPr lang="de-DE" sz="1500" dirty="0" err="1"/>
              <a:t>wireless</a:t>
            </a:r>
            <a:r>
              <a:rPr lang="de-DE" sz="1500" dirty="0"/>
              <a:t> </a:t>
            </a:r>
            <a:r>
              <a:rPr lang="de-DE" sz="1500" dirty="0" err="1"/>
              <a:t>mesh</a:t>
            </a:r>
            <a:r>
              <a:rPr lang="de-DE" sz="1500" dirty="0"/>
              <a:t> </a:t>
            </a:r>
            <a:r>
              <a:rPr lang="de-DE" sz="1500" dirty="0" err="1"/>
              <a:t>networks</a:t>
            </a:r>
            <a:r>
              <a:rPr lang="de-DE" sz="1500" dirty="0"/>
              <a:t>".” In: </a:t>
            </a:r>
            <a:r>
              <a:rPr lang="de-DE" sz="1500" i="1" dirty="0" err="1"/>
              <a:t>MobiCom</a:t>
            </a:r>
            <a:r>
              <a:rPr lang="de-DE" sz="1500" i="1" dirty="0"/>
              <a:t> 08, </a:t>
            </a:r>
            <a:r>
              <a:rPr lang="de-DE" sz="1500" i="1" dirty="0" err="1"/>
              <a:t>Proceedings</a:t>
            </a:r>
            <a:r>
              <a:rPr lang="de-DE" sz="1500" i="1" dirty="0"/>
              <a:t> </a:t>
            </a:r>
            <a:r>
              <a:rPr lang="de-DE" sz="1500" i="1" dirty="0" err="1"/>
              <a:t>of</a:t>
            </a:r>
            <a:r>
              <a:rPr lang="de-DE" sz="1500" i="1" dirty="0"/>
              <a:t> </a:t>
            </a:r>
            <a:r>
              <a:rPr lang="de-DE" sz="1500" i="1" dirty="0" err="1"/>
              <a:t>the</a:t>
            </a:r>
            <a:r>
              <a:rPr lang="de-DE" sz="1500" i="1" dirty="0"/>
              <a:t> 14th ACM international </a:t>
            </a:r>
            <a:r>
              <a:rPr lang="de-DE" sz="1500" i="1" dirty="0" err="1"/>
              <a:t>conference</a:t>
            </a:r>
            <a:r>
              <a:rPr lang="de-DE" sz="1500" i="1" dirty="0"/>
              <a:t> on Mobile </a:t>
            </a:r>
            <a:r>
              <a:rPr lang="de-DE" sz="1500" i="1" dirty="0" err="1"/>
              <a:t>computing</a:t>
            </a:r>
            <a:r>
              <a:rPr lang="de-DE" sz="1500" i="1" dirty="0"/>
              <a:t> </a:t>
            </a:r>
            <a:r>
              <a:rPr lang="de-DE" sz="1500" i="1" dirty="0" err="1"/>
              <a:t>and</a:t>
            </a:r>
            <a:r>
              <a:rPr lang="de-DE" sz="1500" i="1" dirty="0"/>
              <a:t> </a:t>
            </a:r>
            <a:r>
              <a:rPr lang="de-DE" sz="1500" i="1" dirty="0" err="1"/>
              <a:t>networking</a:t>
            </a:r>
            <a:r>
              <a:rPr lang="de-DE" sz="1500" i="1" dirty="0"/>
              <a:t> </a:t>
            </a:r>
            <a:r>
              <a:rPr lang="de-DE" sz="1500" dirty="0"/>
              <a:t>(2008), pp. 291–302. </a:t>
            </a:r>
          </a:p>
          <a:p>
            <a:r>
              <a:rPr lang="de-DE" sz="1500" dirty="0"/>
              <a:t>[2] Warren </a:t>
            </a:r>
            <a:r>
              <a:rPr lang="de-DE" sz="1500" dirty="0" err="1"/>
              <a:t>McCulloch</a:t>
            </a:r>
            <a:r>
              <a:rPr lang="de-DE" sz="1500" dirty="0"/>
              <a:t> </a:t>
            </a:r>
            <a:r>
              <a:rPr lang="de-DE" sz="1500" dirty="0" err="1"/>
              <a:t>and</a:t>
            </a:r>
            <a:r>
              <a:rPr lang="de-DE" sz="1500" dirty="0"/>
              <a:t> William Pitts. “"A </a:t>
            </a:r>
            <a:r>
              <a:rPr lang="de-DE" sz="1500" dirty="0" err="1"/>
              <a:t>logical</a:t>
            </a:r>
            <a:r>
              <a:rPr lang="de-DE" sz="1500" dirty="0"/>
              <a:t> </a:t>
            </a:r>
            <a:r>
              <a:rPr lang="de-DE" sz="1500" dirty="0" err="1"/>
              <a:t>calculus</a:t>
            </a:r>
            <a:r>
              <a:rPr lang="de-DE" sz="1500" dirty="0"/>
              <a:t> </a:t>
            </a:r>
            <a:r>
              <a:rPr lang="de-DE" sz="1500" dirty="0" err="1"/>
              <a:t>of</a:t>
            </a:r>
            <a:r>
              <a:rPr lang="de-DE" sz="1500" dirty="0"/>
              <a:t> </a:t>
            </a:r>
            <a:r>
              <a:rPr lang="de-DE" sz="1500" dirty="0" err="1"/>
              <a:t>the</a:t>
            </a:r>
            <a:r>
              <a:rPr lang="de-DE" sz="1500" dirty="0"/>
              <a:t> </a:t>
            </a:r>
            <a:r>
              <a:rPr lang="de-DE" sz="1500" dirty="0" err="1"/>
              <a:t>ideas</a:t>
            </a:r>
            <a:r>
              <a:rPr lang="de-DE" sz="1500" dirty="0"/>
              <a:t> immanent in </a:t>
            </a:r>
            <a:r>
              <a:rPr lang="de-DE" sz="1500" dirty="0" err="1"/>
              <a:t>nervous</a:t>
            </a:r>
            <a:r>
              <a:rPr lang="de-DE" sz="1500" dirty="0"/>
              <a:t> </a:t>
            </a:r>
            <a:r>
              <a:rPr lang="de-DE" sz="1500" dirty="0" err="1"/>
              <a:t>activity</a:t>
            </a:r>
            <a:r>
              <a:rPr lang="de-DE" sz="1500" dirty="0"/>
              <a:t>".” In: </a:t>
            </a:r>
            <a:r>
              <a:rPr lang="de-DE" sz="1500" i="1" dirty="0"/>
              <a:t>Bulletin </a:t>
            </a:r>
            <a:r>
              <a:rPr lang="de-DE" sz="1500" i="1" dirty="0" err="1"/>
              <a:t>of</a:t>
            </a:r>
            <a:r>
              <a:rPr lang="de-DE" sz="1500" i="1" dirty="0"/>
              <a:t> Mathe- </a:t>
            </a:r>
            <a:r>
              <a:rPr lang="de-DE" sz="1500" i="1" dirty="0" err="1"/>
              <a:t>matical</a:t>
            </a:r>
            <a:r>
              <a:rPr lang="de-DE" sz="1500" i="1" dirty="0"/>
              <a:t> </a:t>
            </a:r>
            <a:r>
              <a:rPr lang="de-DE" sz="1500" i="1" dirty="0" err="1"/>
              <a:t>Biophysics</a:t>
            </a:r>
            <a:r>
              <a:rPr lang="de-DE" sz="1500" i="1" dirty="0"/>
              <a:t> </a:t>
            </a:r>
            <a:r>
              <a:rPr lang="de-DE" sz="1500" dirty="0"/>
              <a:t>(1943), pp. 115–133. </a:t>
            </a:r>
          </a:p>
          <a:p>
            <a:r>
              <a:rPr lang="de-DE" sz="1500" dirty="0"/>
              <a:t>[3] A. B. M. Alim Al Islam </a:t>
            </a:r>
            <a:r>
              <a:rPr lang="de-DE" sz="1500" dirty="0" err="1"/>
              <a:t>and</a:t>
            </a:r>
            <a:r>
              <a:rPr lang="de-DE" sz="1500" dirty="0"/>
              <a:t> Vijay </a:t>
            </a:r>
            <a:r>
              <a:rPr lang="de-DE" sz="1500" dirty="0" err="1"/>
              <a:t>Raghunathan</a:t>
            </a:r>
            <a:r>
              <a:rPr lang="de-DE" sz="1500" dirty="0"/>
              <a:t>. “</a:t>
            </a:r>
            <a:r>
              <a:rPr lang="de-DE" sz="1500" dirty="0" err="1"/>
              <a:t>iTCP</a:t>
            </a:r>
            <a:r>
              <a:rPr lang="de-DE" sz="1500" dirty="0"/>
              <a:t>: an in- </a:t>
            </a:r>
            <a:r>
              <a:rPr lang="de-DE" sz="1500" dirty="0" err="1"/>
              <a:t>telligent</a:t>
            </a:r>
            <a:r>
              <a:rPr lang="de-DE" sz="1500" dirty="0"/>
              <a:t> TCP </a:t>
            </a:r>
            <a:r>
              <a:rPr lang="de-DE" sz="1500" dirty="0" err="1"/>
              <a:t>with</a:t>
            </a:r>
            <a:r>
              <a:rPr lang="de-DE" sz="1500" dirty="0"/>
              <a:t> </a:t>
            </a:r>
            <a:r>
              <a:rPr lang="de-DE" sz="1500" dirty="0" err="1"/>
              <a:t>neural</a:t>
            </a:r>
            <a:r>
              <a:rPr lang="de-DE" sz="1500" dirty="0"/>
              <a:t> </a:t>
            </a:r>
            <a:r>
              <a:rPr lang="de-DE" sz="1500" dirty="0" err="1"/>
              <a:t>network</a:t>
            </a:r>
            <a:r>
              <a:rPr lang="de-DE" sz="1500" dirty="0"/>
              <a:t> </a:t>
            </a:r>
            <a:r>
              <a:rPr lang="de-DE" sz="1500" dirty="0" err="1"/>
              <a:t>based</a:t>
            </a:r>
            <a:r>
              <a:rPr lang="de-DE" sz="1500" dirty="0"/>
              <a:t> end-</a:t>
            </a:r>
            <a:r>
              <a:rPr lang="de-DE" sz="1500" dirty="0" err="1"/>
              <a:t>to</a:t>
            </a:r>
            <a:r>
              <a:rPr lang="de-DE" sz="1500" dirty="0"/>
              <a:t>-end </a:t>
            </a:r>
            <a:r>
              <a:rPr lang="de-DE" sz="1500" dirty="0" err="1"/>
              <a:t>conges</a:t>
            </a:r>
            <a:r>
              <a:rPr lang="de-DE" sz="1500" dirty="0"/>
              <a:t>- </a:t>
            </a:r>
            <a:r>
              <a:rPr lang="de-DE" sz="1500" dirty="0" err="1"/>
              <a:t>tion</a:t>
            </a:r>
            <a:r>
              <a:rPr lang="de-DE" sz="1500" dirty="0"/>
              <a:t> </a:t>
            </a:r>
            <a:r>
              <a:rPr lang="de-DE" sz="1500" dirty="0" err="1"/>
              <a:t>control</a:t>
            </a:r>
            <a:r>
              <a:rPr lang="de-DE" sz="1500" dirty="0"/>
              <a:t> </a:t>
            </a:r>
            <a:r>
              <a:rPr lang="de-DE" sz="1500" dirty="0" err="1"/>
              <a:t>for</a:t>
            </a:r>
            <a:r>
              <a:rPr lang="de-DE" sz="1500" dirty="0"/>
              <a:t> ad-hoc multi-</a:t>
            </a:r>
            <a:r>
              <a:rPr lang="de-DE" sz="1500" dirty="0" err="1"/>
              <a:t>hop</a:t>
            </a:r>
            <a:r>
              <a:rPr lang="de-DE" sz="1500" dirty="0"/>
              <a:t> </a:t>
            </a:r>
            <a:r>
              <a:rPr lang="de-DE" sz="1500" dirty="0" err="1"/>
              <a:t>wireless</a:t>
            </a:r>
            <a:r>
              <a:rPr lang="de-DE" sz="1500" dirty="0"/>
              <a:t> </a:t>
            </a:r>
            <a:r>
              <a:rPr lang="de-DE" sz="1500" dirty="0" err="1"/>
              <a:t>mesh</a:t>
            </a:r>
            <a:r>
              <a:rPr lang="de-DE" sz="1500" dirty="0"/>
              <a:t> </a:t>
            </a:r>
            <a:r>
              <a:rPr lang="de-DE" sz="1500" dirty="0" err="1"/>
              <a:t>networks</a:t>
            </a:r>
            <a:r>
              <a:rPr lang="de-DE" sz="1500" dirty="0"/>
              <a:t>.” In: </a:t>
            </a:r>
            <a:r>
              <a:rPr lang="de-DE" sz="1500" i="1" dirty="0"/>
              <a:t>Springer: Wireless Networks, The Journal </a:t>
            </a:r>
            <a:r>
              <a:rPr lang="de-DE" sz="1500" i="1" dirty="0" err="1"/>
              <a:t>of</a:t>
            </a:r>
            <a:r>
              <a:rPr lang="de-DE" sz="1500" i="1" dirty="0"/>
              <a:t> Mobile Communication, </a:t>
            </a:r>
            <a:r>
              <a:rPr lang="de-DE" sz="1500" i="1" dirty="0" err="1"/>
              <a:t>Computation</a:t>
            </a:r>
            <a:r>
              <a:rPr lang="de-DE" sz="1500" i="1" dirty="0"/>
              <a:t> </a:t>
            </a:r>
            <a:r>
              <a:rPr lang="de-DE" sz="1500" i="1" dirty="0" err="1"/>
              <a:t>and</a:t>
            </a:r>
            <a:r>
              <a:rPr lang="de-DE" sz="1500" i="1" dirty="0"/>
              <a:t> Information </a:t>
            </a:r>
            <a:r>
              <a:rPr lang="de-DE" sz="1500" dirty="0"/>
              <a:t>(Feb. 2015). </a:t>
            </a:r>
          </a:p>
          <a:p>
            <a:r>
              <a:rPr lang="de-DE" sz="1500" dirty="0"/>
              <a:t>[4] Kenneth O. Stanley </a:t>
            </a:r>
            <a:r>
              <a:rPr lang="de-DE" sz="1500" dirty="0" err="1"/>
              <a:t>and</a:t>
            </a:r>
            <a:r>
              <a:rPr lang="de-DE" sz="1500" dirty="0"/>
              <a:t> Risto </a:t>
            </a:r>
            <a:r>
              <a:rPr lang="de-DE" sz="1500" dirty="0" err="1"/>
              <a:t>Miikkulainen</a:t>
            </a:r>
            <a:r>
              <a:rPr lang="de-DE" sz="1500" dirty="0"/>
              <a:t>. “</a:t>
            </a:r>
            <a:r>
              <a:rPr lang="de-DE" sz="1500" dirty="0" err="1"/>
              <a:t>Evolving</a:t>
            </a:r>
            <a:r>
              <a:rPr lang="de-DE" sz="1500" dirty="0"/>
              <a:t> </a:t>
            </a:r>
            <a:r>
              <a:rPr lang="de-DE" sz="1500" dirty="0" err="1"/>
              <a:t>Neural</a:t>
            </a:r>
            <a:r>
              <a:rPr lang="de-DE" sz="1500" dirty="0"/>
              <a:t>          Networks Through </a:t>
            </a:r>
            <a:r>
              <a:rPr lang="de-DE" sz="1500" dirty="0" err="1"/>
              <a:t>Augmenting</a:t>
            </a:r>
            <a:r>
              <a:rPr lang="de-DE" sz="1500" dirty="0"/>
              <a:t> </a:t>
            </a:r>
            <a:r>
              <a:rPr lang="de-DE" sz="1500" dirty="0" err="1"/>
              <a:t>Topologies</a:t>
            </a:r>
            <a:r>
              <a:rPr lang="de-DE" sz="1500" dirty="0"/>
              <a:t>.” In: </a:t>
            </a:r>
            <a:r>
              <a:rPr lang="de-DE" sz="1500" i="1" dirty="0" err="1"/>
              <a:t>Evolutionary</a:t>
            </a:r>
            <a:r>
              <a:rPr lang="de-DE" sz="1500" i="1" dirty="0"/>
              <a:t> </a:t>
            </a:r>
            <a:r>
              <a:rPr lang="de-DE" sz="1500" i="1" dirty="0" err="1"/>
              <a:t>Computation</a:t>
            </a:r>
            <a:r>
              <a:rPr lang="de-DE" sz="1500" i="1" dirty="0"/>
              <a:t> </a:t>
            </a:r>
            <a:r>
              <a:rPr lang="de-DE" sz="1500" dirty="0"/>
              <a:t>10.2 (2002), pp. 99–127. </a:t>
            </a:r>
            <a:r>
              <a:rPr lang="de-DE" sz="1500" dirty="0" err="1"/>
              <a:t>url</a:t>
            </a:r>
            <a:r>
              <a:rPr lang="de-DE" sz="1500" dirty="0"/>
              <a:t>: http://</a:t>
            </a:r>
            <a:r>
              <a:rPr lang="de-DE" sz="1500" dirty="0" err="1"/>
              <a:t>nn.cs.utexas</a:t>
            </a:r>
            <a:r>
              <a:rPr lang="de-DE" sz="1500" dirty="0"/>
              <a:t>. </a:t>
            </a:r>
            <a:r>
              <a:rPr lang="de-DE" sz="1500" dirty="0" err="1"/>
              <a:t>edu</a:t>
            </a:r>
            <a:r>
              <a:rPr lang="de-DE" sz="1500" dirty="0"/>
              <a:t>/?stanley:ec02.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3393532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346075" indent="-342900">
              <a:buFont typeface="Arial" charset="0"/>
              <a:buChar char="•"/>
            </a:pPr>
            <a:r>
              <a:rPr lang="de-DE" altLang="en-US" dirty="0">
                <a:ea typeface="ＭＳ Ｐゴシック" charset="-128"/>
              </a:rPr>
              <a:t>This </a:t>
            </a:r>
            <a:r>
              <a:rPr lang="de-DE" altLang="en-US" dirty="0" err="1">
                <a:ea typeface="ＭＳ Ｐゴシック" charset="-128"/>
              </a:rPr>
              <a:t>document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has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been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distributed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by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the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contributing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authors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as</a:t>
            </a:r>
            <a:r>
              <a:rPr lang="de-DE" altLang="en-US" dirty="0">
                <a:ea typeface="ＭＳ Ｐゴシック" charset="-128"/>
              </a:rPr>
              <a:t> a </a:t>
            </a:r>
            <a:r>
              <a:rPr lang="de-DE" altLang="en-US" dirty="0" err="1">
                <a:ea typeface="ＭＳ Ｐゴシック" charset="-128"/>
              </a:rPr>
              <a:t>means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to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ensure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timely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dissemination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of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scholarly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and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technical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work</a:t>
            </a:r>
            <a:r>
              <a:rPr lang="de-DE" altLang="en-US" dirty="0">
                <a:ea typeface="ＭＳ Ｐゴシック" charset="-128"/>
              </a:rPr>
              <a:t> on a non-commercial </a:t>
            </a:r>
            <a:r>
              <a:rPr lang="de-DE" altLang="en-US" dirty="0" err="1">
                <a:ea typeface="ＭＳ Ｐゴシック" charset="-128"/>
              </a:rPr>
              <a:t>basis</a:t>
            </a:r>
            <a:r>
              <a:rPr lang="de-DE" altLang="en-US" dirty="0">
                <a:ea typeface="ＭＳ Ｐゴシック" charset="-128"/>
              </a:rPr>
              <a:t>. Copyright </a:t>
            </a:r>
            <a:r>
              <a:rPr lang="de-DE" altLang="en-US" dirty="0" err="1">
                <a:ea typeface="ＭＳ Ｐゴシック" charset="-128"/>
              </a:rPr>
              <a:t>and</a:t>
            </a:r>
            <a:r>
              <a:rPr lang="de-DE" altLang="en-US" dirty="0">
                <a:ea typeface="ＭＳ Ｐゴシック" charset="-128"/>
              </a:rPr>
              <a:t> all </a:t>
            </a:r>
            <a:r>
              <a:rPr lang="de-DE" altLang="en-US" dirty="0" err="1">
                <a:ea typeface="ＭＳ Ｐゴシック" charset="-128"/>
              </a:rPr>
              <a:t>rights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therein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are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maintained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by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the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authors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or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by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other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copyright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holders</a:t>
            </a:r>
            <a:r>
              <a:rPr lang="de-DE" altLang="en-US" dirty="0">
                <a:ea typeface="ＭＳ Ｐゴシック" charset="-128"/>
              </a:rPr>
              <a:t>, </a:t>
            </a:r>
            <a:r>
              <a:rPr lang="de-DE" altLang="en-US" dirty="0" err="1">
                <a:ea typeface="ＭＳ Ｐゴシック" charset="-128"/>
              </a:rPr>
              <a:t>notwithstanding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that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they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have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offered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their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works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here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electronically</a:t>
            </a:r>
            <a:r>
              <a:rPr lang="de-DE" altLang="en-US" dirty="0">
                <a:ea typeface="ＭＳ Ｐゴシック" charset="-128"/>
              </a:rPr>
              <a:t>.</a:t>
            </a:r>
          </a:p>
          <a:p>
            <a:pPr marL="346075" indent="-342900">
              <a:buFont typeface="Arial" charset="0"/>
              <a:buChar char="•"/>
            </a:pPr>
            <a:endParaRPr lang="de-DE" altLang="en-US" dirty="0">
              <a:ea typeface="ＭＳ Ｐゴシック" charset="-128"/>
            </a:endParaRPr>
          </a:p>
          <a:p>
            <a:pPr marL="346075" indent="-342900">
              <a:buFont typeface="Arial" charset="0"/>
              <a:buChar char="•"/>
            </a:pPr>
            <a:r>
              <a:rPr lang="de-DE" altLang="en-US" dirty="0" err="1">
                <a:ea typeface="ＭＳ Ｐゴシック" charset="-128"/>
              </a:rPr>
              <a:t>It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is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understood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that</a:t>
            </a:r>
            <a:r>
              <a:rPr lang="de-DE" altLang="en-US" dirty="0">
                <a:ea typeface="ＭＳ Ｐゴシック" charset="-128"/>
              </a:rPr>
              <a:t> all </a:t>
            </a:r>
            <a:r>
              <a:rPr lang="de-DE" altLang="en-US" dirty="0" err="1">
                <a:ea typeface="ＭＳ Ｐゴシック" charset="-128"/>
              </a:rPr>
              <a:t>persons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copying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this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information</a:t>
            </a:r>
            <a:r>
              <a:rPr lang="de-DE" altLang="en-US" dirty="0">
                <a:ea typeface="ＭＳ Ｐゴシック" charset="-128"/>
              </a:rPr>
              <a:t> will </a:t>
            </a:r>
            <a:r>
              <a:rPr lang="de-DE" altLang="en-US" dirty="0" err="1">
                <a:ea typeface="ＭＳ Ｐゴシック" charset="-128"/>
              </a:rPr>
              <a:t>adhere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to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the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terms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and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constraints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invoked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by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each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en-US" altLang="en-US" dirty="0">
                <a:ea typeface="ＭＳ Ｐゴシック" charset="-128"/>
              </a:rPr>
              <a:t>author’s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copyright</a:t>
            </a:r>
            <a:r>
              <a:rPr lang="de-DE" altLang="en-US" dirty="0">
                <a:ea typeface="ＭＳ Ｐゴシック" charset="-128"/>
              </a:rPr>
              <a:t>. These </a:t>
            </a:r>
            <a:r>
              <a:rPr lang="de-DE" altLang="en-US" dirty="0" err="1">
                <a:ea typeface="ＭＳ Ｐゴシック" charset="-128"/>
              </a:rPr>
              <a:t>works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may</a:t>
            </a:r>
            <a:r>
              <a:rPr lang="de-DE" altLang="en-US" dirty="0">
                <a:ea typeface="ＭＳ Ｐゴシック" charset="-128"/>
              </a:rPr>
              <a:t> not </a:t>
            </a:r>
            <a:r>
              <a:rPr lang="de-DE" altLang="en-US" dirty="0" err="1">
                <a:ea typeface="ＭＳ Ｐゴシック" charset="-128"/>
              </a:rPr>
              <a:t>be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reposted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without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the</a:t>
            </a:r>
            <a:r>
              <a:rPr lang="de-DE" altLang="en-US" dirty="0">
                <a:ea typeface="ＭＳ Ｐゴシック" charset="-128"/>
              </a:rPr>
              <a:t> explicit </a:t>
            </a:r>
            <a:r>
              <a:rPr lang="de-DE" altLang="en-US" dirty="0" err="1">
                <a:ea typeface="ＭＳ Ｐゴシック" charset="-128"/>
              </a:rPr>
              <a:t>permission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of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the</a:t>
            </a:r>
            <a:r>
              <a:rPr lang="de-DE" altLang="en-US" dirty="0">
                <a:ea typeface="ＭＳ Ｐゴシック" charset="-128"/>
              </a:rPr>
              <a:t> </a:t>
            </a:r>
            <a:r>
              <a:rPr lang="de-DE" altLang="en-US" dirty="0" err="1">
                <a:ea typeface="ＭＳ Ｐゴシック" charset="-128"/>
              </a:rPr>
              <a:t>copyright</a:t>
            </a:r>
            <a:r>
              <a:rPr lang="de-DE" altLang="en-US" dirty="0">
                <a:ea typeface="ＭＳ Ｐゴシック" charset="-128"/>
              </a:rPr>
              <a:t> holder. 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Copyright Notice</a:t>
            </a:r>
          </a:p>
        </p:txBody>
      </p:sp>
    </p:spTree>
    <p:extLst>
      <p:ext uri="{BB962C8B-B14F-4D97-AF65-F5344CB8AC3E}">
        <p14:creationId xmlns:p14="http://schemas.microsoft.com/office/powerpoint/2010/main" val="174487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these parameters?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753088-DA46-7B47-80D0-6070211B5F4B}"/>
              </a:ext>
            </a:extLst>
          </p:cNvPr>
          <p:cNvSpPr txBox="1"/>
          <p:nvPr/>
        </p:nvSpPr>
        <p:spPr>
          <a:xfrm>
            <a:off x="8172400" y="5721613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[3]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ACE0270-F5B2-A84D-9A83-FF439E66A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Same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in double pole </a:t>
            </a:r>
            <a:r>
              <a:rPr lang="de-DE" dirty="0" err="1"/>
              <a:t>balancing</a:t>
            </a:r>
            <a:r>
              <a:rPr lang="de-DE" dirty="0"/>
              <a:t> on a </a:t>
            </a:r>
            <a:r>
              <a:rPr lang="de-DE" dirty="0" err="1"/>
              <a:t>cart</a:t>
            </a:r>
            <a:r>
              <a:rPr lang="de-DE" dirty="0"/>
              <a:t>:</a:t>
            </a:r>
          </a:p>
        </p:txBody>
      </p:sp>
      <p:pic>
        <p:nvPicPr>
          <p:cNvPr id="11" name="Double pole balancing with velocities using NEAT (Converted)">
            <a:hlinkClick r:id="" action="ppaction://media"/>
            <a:extLst>
              <a:ext uri="{FF2B5EF4-FFF2-40B4-BE49-F238E27FC236}">
                <a16:creationId xmlns:a16="http://schemas.microsoft.com/office/drawing/2014/main" id="{AE92B054-496C-414C-A406-BB16B9EBC2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26728" y="2093451"/>
            <a:ext cx="5288955" cy="396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2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6075" indent="-342900">
              <a:buFontTx/>
              <a:buChar char="-"/>
            </a:pPr>
            <a:r>
              <a:rPr lang="de-DE" dirty="0"/>
              <a:t>NEAT-TCP: Design, </a:t>
            </a:r>
            <a:r>
              <a:rPr lang="de-DE" dirty="0" err="1"/>
              <a:t>implementation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tech</a:t>
            </a:r>
            <a:r>
              <a:rPr lang="de-DE" dirty="0"/>
              <a:t>- </a:t>
            </a:r>
            <a:r>
              <a:rPr lang="de-DE" dirty="0" err="1"/>
              <a:t>nique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congestion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neuroevolution</a:t>
            </a:r>
            <a:r>
              <a:rPr lang="de-DE" dirty="0"/>
              <a:t>. </a:t>
            </a:r>
          </a:p>
          <a:p>
            <a:pPr marL="346075" indent="-342900">
              <a:buFontTx/>
              <a:buChar char="-"/>
            </a:pPr>
            <a:endParaRPr lang="de-DE" dirty="0"/>
          </a:p>
          <a:p>
            <a:pPr marL="346075" indent="-342900">
              <a:buFontTx/>
              <a:buChar char="-"/>
            </a:pPr>
            <a:r>
              <a:rPr lang="de-DE" dirty="0" err="1"/>
              <a:t>Porting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iTCP</a:t>
            </a:r>
            <a:r>
              <a:rPr lang="de-DE" dirty="0"/>
              <a:t>, a </a:t>
            </a:r>
            <a:r>
              <a:rPr lang="de-DE" dirty="0" err="1"/>
              <a:t>recently</a:t>
            </a:r>
            <a:r>
              <a:rPr lang="de-DE" dirty="0"/>
              <a:t> </a:t>
            </a:r>
            <a:r>
              <a:rPr lang="de-DE" dirty="0" err="1"/>
              <a:t>published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con</a:t>
            </a:r>
            <a:r>
              <a:rPr lang="de-DE" dirty="0"/>
              <a:t>- </a:t>
            </a:r>
            <a:r>
              <a:rPr lang="de-DE" dirty="0" err="1"/>
              <a:t>gestion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WMNs,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serves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perfor</a:t>
            </a:r>
            <a:r>
              <a:rPr lang="de-DE" dirty="0"/>
              <a:t>- </a:t>
            </a:r>
            <a:r>
              <a:rPr lang="de-DE" dirty="0" err="1"/>
              <a:t>mance</a:t>
            </a:r>
            <a:r>
              <a:rPr lang="de-DE" dirty="0"/>
              <a:t> </a:t>
            </a:r>
            <a:r>
              <a:rPr lang="de-DE" dirty="0" err="1"/>
              <a:t>benchmark</a:t>
            </a:r>
            <a:r>
              <a:rPr lang="de-DE" dirty="0"/>
              <a:t>, </a:t>
            </a:r>
            <a:r>
              <a:rPr lang="de-DE" dirty="0" err="1"/>
              <a:t>from</a:t>
            </a:r>
            <a:r>
              <a:rPr lang="de-DE" dirty="0"/>
              <a:t> ns-2 </a:t>
            </a:r>
            <a:r>
              <a:rPr lang="de-DE" dirty="0" err="1"/>
              <a:t>to</a:t>
            </a:r>
            <a:r>
              <a:rPr lang="de-DE" dirty="0"/>
              <a:t> ns-3.</a:t>
            </a:r>
          </a:p>
          <a:p>
            <a:pPr marL="346075" indent="-342900">
              <a:buFontTx/>
              <a:buChar char="-"/>
            </a:pPr>
            <a:endParaRPr lang="de-DE" dirty="0"/>
          </a:p>
          <a:p>
            <a:pPr marL="346075" indent="-342900">
              <a:buFontTx/>
              <a:buChar char="-"/>
            </a:pPr>
            <a:r>
              <a:rPr lang="de-DE" dirty="0"/>
              <a:t>Generation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different </a:t>
            </a:r>
            <a:r>
              <a:rPr lang="de-DE" dirty="0" err="1"/>
              <a:t>flavours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congestion</a:t>
            </a:r>
            <a:r>
              <a:rPr lang="de-DE" dirty="0"/>
              <a:t> </a:t>
            </a:r>
            <a:r>
              <a:rPr lang="de-DE" dirty="0" err="1"/>
              <a:t>control</a:t>
            </a:r>
            <a:endParaRPr lang="de-DE" dirty="0"/>
          </a:p>
          <a:p>
            <a:pPr marL="346075" indent="-342900">
              <a:buFontTx/>
              <a:buChar char="-"/>
            </a:pPr>
            <a:endParaRPr lang="de-DE" dirty="0"/>
          </a:p>
          <a:p>
            <a:pPr marL="346075" indent="-342900">
              <a:buFontTx/>
              <a:buChar char="-"/>
            </a:pPr>
            <a:r>
              <a:rPr lang="de-DE" dirty="0"/>
              <a:t>Evaluation </a:t>
            </a:r>
            <a:r>
              <a:rPr lang="de-DE" dirty="0" err="1"/>
              <a:t>of</a:t>
            </a:r>
            <a:r>
              <a:rPr lang="de-DE" dirty="0"/>
              <a:t> NEAT-TCP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iTCP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TCP New Reno,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throughput</a:t>
            </a:r>
            <a:r>
              <a:rPr lang="de-DE" dirty="0"/>
              <a:t>, </a:t>
            </a:r>
            <a:r>
              <a:rPr lang="de-DE" dirty="0" err="1"/>
              <a:t>mean</a:t>
            </a:r>
            <a:r>
              <a:rPr lang="de-DE" dirty="0"/>
              <a:t> end-</a:t>
            </a:r>
            <a:r>
              <a:rPr lang="de-DE" dirty="0" err="1"/>
              <a:t>to</a:t>
            </a:r>
            <a:r>
              <a:rPr lang="de-DE" dirty="0"/>
              <a:t>-end </a:t>
            </a:r>
            <a:r>
              <a:rPr lang="de-DE" dirty="0" err="1"/>
              <a:t>delay</a:t>
            </a:r>
            <a:r>
              <a:rPr lang="de-DE" dirty="0"/>
              <a:t>, packet </a:t>
            </a:r>
            <a:r>
              <a:rPr lang="de-DE" dirty="0" err="1"/>
              <a:t>loss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fairness</a:t>
            </a:r>
            <a:r>
              <a:rPr lang="de-DE" dirty="0"/>
              <a:t>. </a:t>
            </a:r>
          </a:p>
          <a:p>
            <a:pPr marL="346075" indent="-342900">
              <a:buFontTx/>
              <a:buChar char="-"/>
            </a:pPr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</p:spTree>
    <p:extLst>
      <p:ext uri="{BB962C8B-B14F-4D97-AF65-F5344CB8AC3E}">
        <p14:creationId xmlns:p14="http://schemas.microsoft.com/office/powerpoint/2010/main" val="31140507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763E9F-D74A-594A-9B64-32D075E85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1484784"/>
            <a:ext cx="8020662" cy="496855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– Packet Loss</a:t>
            </a:r>
          </a:p>
        </p:txBody>
      </p:sp>
    </p:spTree>
    <p:extLst>
      <p:ext uri="{BB962C8B-B14F-4D97-AF65-F5344CB8AC3E}">
        <p14:creationId xmlns:p14="http://schemas.microsoft.com/office/powerpoint/2010/main" val="2688138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E632C4-494C-4546-850E-06D1F4ED1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9" y="1484784"/>
            <a:ext cx="8020663" cy="496855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– Delay </a:t>
            </a:r>
          </a:p>
        </p:txBody>
      </p:sp>
    </p:spTree>
    <p:extLst>
      <p:ext uri="{BB962C8B-B14F-4D97-AF65-F5344CB8AC3E}">
        <p14:creationId xmlns:p14="http://schemas.microsoft.com/office/powerpoint/2010/main" val="3111723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6075" indent="-342900">
              <a:buFontTx/>
              <a:buChar char="-"/>
            </a:pPr>
            <a:r>
              <a:rPr lang="en-US" dirty="0"/>
              <a:t>CC is triggered because of </a:t>
            </a:r>
            <a:r>
              <a:rPr lang="en-US"/>
              <a:t>wrong assumption</a:t>
            </a:r>
            <a:endParaRPr lang="en-US" dirty="0"/>
          </a:p>
          <a:p>
            <a:pPr marL="346075" indent="-342900">
              <a:buFontTx/>
              <a:buChar char="-"/>
            </a:pPr>
            <a:r>
              <a:rPr lang="en-US" dirty="0"/>
              <a:t>Congestion depends not only on a single node, but is a neighborhood phenomenon. (2 hop range)</a:t>
            </a:r>
          </a:p>
          <a:p>
            <a:pPr marL="346075" indent="-342900">
              <a:buFontTx/>
              <a:buChar char="-"/>
            </a:pPr>
            <a:endParaRPr lang="en-US" dirty="0"/>
          </a:p>
          <a:p>
            <a:pPr marL="346075" indent="-342900">
              <a:buFontTx/>
              <a:buChar char="-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is Congestion Control a difficult task in multi-hop WMNs?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941659"/>
            <a:ext cx="6464298" cy="34162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16216" y="6080959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3237728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6075" indent="-342900">
              <a:buFontTx/>
              <a:buChar char="-"/>
            </a:pPr>
            <a:r>
              <a:rPr lang="en-US" dirty="0"/>
              <a:t>Congestion depends not only on a single node, but is a neighborhood phenomenon. (2 hop range)</a:t>
            </a:r>
          </a:p>
          <a:p>
            <a:pPr marL="346075" indent="-342900">
              <a:buFontTx/>
              <a:buChar char="-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is Congestion Control a difficult task in multi-hop WMNs?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944707"/>
            <a:ext cx="6464300" cy="3416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080959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30094187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6075" indent="-342900">
              <a:buFontTx/>
              <a:buChar char="-"/>
            </a:pPr>
            <a:r>
              <a:rPr lang="en-US" dirty="0"/>
              <a:t>Congestion is a neighborhood phenomenon.</a:t>
            </a:r>
          </a:p>
          <a:p>
            <a:pPr marL="352425" lvl="1" indent="-342900">
              <a:buFontTx/>
              <a:buChar char="-"/>
            </a:pPr>
            <a:endParaRPr lang="en-US" dirty="0"/>
          </a:p>
          <a:p>
            <a:pPr marL="352425" lvl="1" indent="-342900">
              <a:buFontTx/>
              <a:buChar char="-"/>
            </a:pPr>
            <a:endParaRPr lang="en-US" dirty="0"/>
          </a:p>
          <a:p>
            <a:pPr marL="346075" indent="-342900">
              <a:buFontTx/>
              <a:buChar char="-"/>
            </a:pPr>
            <a:r>
              <a:rPr lang="en-US" dirty="0"/>
              <a:t>RTS/CTS -&gt; Head of line blocking effect.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Challenges of TCP Congestion Control in Wireless Mesh networks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16216" y="6080959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[1]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066499"/>
            <a:ext cx="6656425" cy="32914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09971" y="6080958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1046427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6075" indent="-342900">
              <a:buFontTx/>
              <a:buChar char="-"/>
            </a:pPr>
            <a:r>
              <a:rPr lang="en-US" dirty="0"/>
              <a:t>McCulloch-Pitts Neuron Model:</a:t>
            </a:r>
          </a:p>
          <a:p>
            <a:pPr marL="346075" indent="-342900">
              <a:buFontTx/>
              <a:buChar char="-"/>
            </a:pPr>
            <a:endParaRPr lang="en-US" dirty="0"/>
          </a:p>
          <a:p>
            <a:pPr marL="346075" indent="-342900">
              <a:buFontTx/>
              <a:buChar char="-"/>
            </a:pPr>
            <a:endParaRPr lang="en-US" dirty="0"/>
          </a:p>
          <a:p>
            <a:pPr marL="346075" indent="-342900">
              <a:buFontTx/>
              <a:buChar char="-"/>
            </a:pPr>
            <a:endParaRPr lang="en-US" dirty="0"/>
          </a:p>
          <a:p>
            <a:pPr marL="3175" indent="0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(1)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2E4C43-075E-CA4D-AEA1-76E9E46AB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2204864"/>
            <a:ext cx="8561086" cy="38884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E1FAD4-87EF-D345-9A0D-B463B5A34600}"/>
              </a:ext>
            </a:extLst>
          </p:cNvPr>
          <p:cNvSpPr txBox="1"/>
          <p:nvPr/>
        </p:nvSpPr>
        <p:spPr>
          <a:xfrm>
            <a:off x="7073200" y="4581128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2040963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6075" indent="-342900">
              <a:buFontTx/>
              <a:buChar char="-"/>
            </a:pPr>
            <a:r>
              <a:rPr lang="en-US" dirty="0"/>
              <a:t>Feed-Forward Neural Network:</a:t>
            </a:r>
          </a:p>
          <a:p>
            <a:pPr marL="346075" indent="-342900">
              <a:buFontTx/>
              <a:buChar char="-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(2)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3B7FD0-5C7A-AB4E-AC9E-0E847755F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982" y="1998925"/>
            <a:ext cx="4032448" cy="432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47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175" indent="0"/>
            <a:endParaRPr lang="en-US" dirty="0"/>
          </a:p>
          <a:p>
            <a:pPr marL="3175" indent="0"/>
            <a:endParaRPr lang="en-US" dirty="0"/>
          </a:p>
          <a:p>
            <a:pPr marL="346075" indent="-342900">
              <a:buFontTx/>
              <a:buChar char="-"/>
            </a:pPr>
            <a:r>
              <a:rPr lang="en-US" dirty="0"/>
              <a:t>Intelligent TCP</a:t>
            </a:r>
          </a:p>
          <a:p>
            <a:pPr marL="346075" indent="-342900">
              <a:buFontTx/>
              <a:buChar char="-"/>
            </a:pPr>
            <a:endParaRPr lang="en-US" dirty="0"/>
          </a:p>
          <a:p>
            <a:pPr marL="346075" indent="-342900">
              <a:buFontTx/>
              <a:buChar char="-"/>
            </a:pPr>
            <a:r>
              <a:rPr lang="en-US" dirty="0"/>
              <a:t>Feed-forward NN</a:t>
            </a:r>
          </a:p>
          <a:p>
            <a:pPr marL="346075" indent="-342900">
              <a:buFontTx/>
              <a:buChar char="-"/>
            </a:pPr>
            <a:endParaRPr lang="en-US" dirty="0"/>
          </a:p>
          <a:p>
            <a:pPr marL="346075" indent="-342900">
              <a:buFontTx/>
              <a:buChar char="-"/>
            </a:pPr>
            <a:r>
              <a:rPr lang="en-US" dirty="0"/>
              <a:t>Data driven approach</a:t>
            </a:r>
          </a:p>
          <a:p>
            <a:pPr marL="346075" indent="-342900">
              <a:buFontTx/>
              <a:buChar char="-"/>
            </a:pPr>
            <a:endParaRPr lang="en-US" dirty="0"/>
          </a:p>
          <a:p>
            <a:pPr marL="346075" indent="-342900">
              <a:buFontTx/>
              <a:buChar char="-"/>
            </a:pPr>
            <a:r>
              <a:rPr lang="en-US" dirty="0"/>
              <a:t>For Ad-Hoc networks</a:t>
            </a:r>
          </a:p>
          <a:p>
            <a:pPr marL="346075" indent="-342900">
              <a:buFontTx/>
              <a:buChar char="-"/>
            </a:pPr>
            <a:endParaRPr lang="en-US" dirty="0"/>
          </a:p>
          <a:p>
            <a:pPr marL="346075" indent="-342900">
              <a:buFontTx/>
              <a:buChar char="-"/>
            </a:pPr>
            <a:r>
              <a:rPr lang="en-US" dirty="0"/>
              <a:t>Originally built in ns-2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iTCP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167503-EE55-714B-B645-5E235B367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290318"/>
            <a:ext cx="4709790" cy="33140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FE0A63-5B7D-DE4A-8BDD-5F3093933D6B}"/>
              </a:ext>
            </a:extLst>
          </p:cNvPr>
          <p:cNvSpPr txBox="1"/>
          <p:nvPr/>
        </p:nvSpPr>
        <p:spPr>
          <a:xfrm>
            <a:off x="7884368" y="5243721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3223232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6075" indent="-342900">
              <a:buFontTx/>
              <a:buChar char="-"/>
            </a:pPr>
            <a:r>
              <a:rPr lang="en-US" dirty="0" err="1"/>
              <a:t>NeuroEvolution</a:t>
            </a:r>
            <a:r>
              <a:rPr lang="en-US" dirty="0"/>
              <a:t> of Augmenting Topologies</a:t>
            </a:r>
          </a:p>
          <a:p>
            <a:pPr marL="346075" indent="-342900">
              <a:buFontTx/>
              <a:buChar char="-"/>
            </a:pPr>
            <a:endParaRPr lang="en-US" dirty="0"/>
          </a:p>
          <a:p>
            <a:pPr marL="346075" indent="-342900">
              <a:buFontTx/>
              <a:buChar char="-"/>
            </a:pPr>
            <a:r>
              <a:rPr lang="de-DE" dirty="0"/>
              <a:t>Kenneth O. Stanley </a:t>
            </a:r>
            <a:r>
              <a:rPr lang="de-DE" dirty="0" err="1"/>
              <a:t>and</a:t>
            </a:r>
            <a:r>
              <a:rPr lang="de-DE" dirty="0"/>
              <a:t> Risto </a:t>
            </a:r>
            <a:r>
              <a:rPr lang="de-DE" dirty="0" err="1"/>
              <a:t>Miikkulainen</a:t>
            </a:r>
            <a:r>
              <a:rPr lang="de-DE" dirty="0"/>
              <a:t> (2002)</a:t>
            </a:r>
          </a:p>
          <a:p>
            <a:pPr marL="346075" indent="-342900">
              <a:buFontTx/>
              <a:buChar char="-"/>
            </a:pPr>
            <a:endParaRPr lang="en-US" dirty="0"/>
          </a:p>
          <a:p>
            <a:pPr marL="346075" indent="-342900">
              <a:buFontTx/>
              <a:buChar char="-"/>
            </a:pPr>
            <a:r>
              <a:rPr lang="en-US" dirty="0"/>
              <a:t>Genetic algorithm (evolution)</a:t>
            </a:r>
          </a:p>
          <a:p>
            <a:pPr marL="346075" indent="-342900">
              <a:buFontTx/>
              <a:buChar char="-"/>
            </a:pPr>
            <a:endParaRPr lang="en-US" dirty="0"/>
          </a:p>
          <a:p>
            <a:pPr marL="346075" indent="-342900">
              <a:buFontTx/>
              <a:buChar char="-"/>
            </a:pPr>
            <a:r>
              <a:rPr lang="en-US" dirty="0"/>
              <a:t>Prominent in machine learning for games</a:t>
            </a:r>
          </a:p>
          <a:p>
            <a:pPr marL="346075" indent="-342900">
              <a:buFontTx/>
              <a:buChar char="-"/>
            </a:pPr>
            <a:endParaRPr lang="en-US" dirty="0"/>
          </a:p>
          <a:p>
            <a:pPr marL="346075" indent="-342900">
              <a:buFontTx/>
              <a:buChar char="-"/>
            </a:pPr>
            <a:r>
              <a:rPr lang="en-US" dirty="0"/>
              <a:t>For example: </a:t>
            </a:r>
            <a:r>
              <a:rPr lang="en-US" dirty="0" err="1"/>
              <a:t>MarI</a:t>
            </a:r>
            <a:r>
              <a:rPr lang="en-US" dirty="0"/>
              <a:t>/O</a:t>
            </a:r>
          </a:p>
          <a:p>
            <a:pPr marL="720725" lvl="3" indent="-342900">
              <a:buFontTx/>
              <a:buChar char="-"/>
            </a:pPr>
            <a:r>
              <a:rPr lang="en-US" dirty="0"/>
              <a:t>NEAT evolves NNs that play and finish Super Mario levels.</a:t>
            </a:r>
          </a:p>
          <a:p>
            <a:pPr marL="346075" indent="-342900">
              <a:buFontTx/>
              <a:buChar char="-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NEAT</a:t>
            </a:r>
          </a:p>
        </p:txBody>
      </p:sp>
    </p:spTree>
    <p:extLst>
      <p:ext uri="{BB962C8B-B14F-4D97-AF65-F5344CB8AC3E}">
        <p14:creationId xmlns:p14="http://schemas.microsoft.com/office/powerpoint/2010/main" val="2752069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-	Four different mutations:</a:t>
            </a:r>
          </a:p>
          <a:p>
            <a:endParaRPr lang="en-US" dirty="0"/>
          </a:p>
          <a:p>
            <a:r>
              <a:rPr lang="en-US" dirty="0"/>
              <a:t> 	-	Link Weight Mutation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	-	Add Link Mutation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NEAT – Mutations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D5E9113-ACB3-2842-889A-B9512E93A0E0}"/>
              </a:ext>
            </a:extLst>
          </p:cNvPr>
          <p:cNvSpPr/>
          <p:nvPr/>
        </p:nvSpPr>
        <p:spPr>
          <a:xfrm>
            <a:off x="4283968" y="2996952"/>
            <a:ext cx="288032" cy="2873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78C0529-32A7-CD4D-8A86-A13DFFBA5B4C}"/>
              </a:ext>
            </a:extLst>
          </p:cNvPr>
          <p:cNvSpPr/>
          <p:nvPr/>
        </p:nvSpPr>
        <p:spPr>
          <a:xfrm>
            <a:off x="4283968" y="2445772"/>
            <a:ext cx="288032" cy="2873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BD23C9-3E69-D24A-A79F-4D83062C0D86}"/>
              </a:ext>
            </a:extLst>
          </p:cNvPr>
          <p:cNvSpPr/>
          <p:nvPr/>
        </p:nvSpPr>
        <p:spPr>
          <a:xfrm>
            <a:off x="4283968" y="3548132"/>
            <a:ext cx="288032" cy="2873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EF3F9A-6335-934E-ADD9-614EE92F4127}"/>
              </a:ext>
            </a:extLst>
          </p:cNvPr>
          <p:cNvSpPr/>
          <p:nvPr/>
        </p:nvSpPr>
        <p:spPr>
          <a:xfrm>
            <a:off x="5724128" y="2996952"/>
            <a:ext cx="288032" cy="2873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0143B8-1326-0049-80D5-851760836AB1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4572000" y="2589468"/>
            <a:ext cx="1152128" cy="551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3BCC3EC-1DFA-0449-A4D8-67C706F83907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4572000" y="3140648"/>
            <a:ext cx="11521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B76305F-AA3F-EA40-8FAC-6563E7558A4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4572000" y="3140648"/>
            <a:ext cx="1152128" cy="551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74E07A7-67B9-B24C-95D9-0CC39859BD64}"/>
              </a:ext>
            </a:extLst>
          </p:cNvPr>
          <p:cNvSpPr txBox="1"/>
          <p:nvPr/>
        </p:nvSpPr>
        <p:spPr>
          <a:xfrm>
            <a:off x="4955701" y="2615414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6510ED-35C3-4644-A09F-988E51F3B0FC}"/>
              </a:ext>
            </a:extLst>
          </p:cNvPr>
          <p:cNvSpPr txBox="1"/>
          <p:nvPr/>
        </p:nvSpPr>
        <p:spPr>
          <a:xfrm>
            <a:off x="4955701" y="2950886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A5F6AD-C32C-9B43-9000-4CEC1A8DB8E3}"/>
              </a:ext>
            </a:extLst>
          </p:cNvPr>
          <p:cNvSpPr txBox="1"/>
          <p:nvPr/>
        </p:nvSpPr>
        <p:spPr>
          <a:xfrm>
            <a:off x="4955701" y="3430219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0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B9B221E-1D99-0348-B5B6-8A6DB06E5600}"/>
              </a:ext>
            </a:extLst>
          </p:cNvPr>
          <p:cNvSpPr/>
          <p:nvPr/>
        </p:nvSpPr>
        <p:spPr>
          <a:xfrm>
            <a:off x="3779912" y="5192216"/>
            <a:ext cx="288032" cy="2873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167D72A-2A6E-6549-8279-594C93F9B572}"/>
              </a:ext>
            </a:extLst>
          </p:cNvPr>
          <p:cNvSpPr/>
          <p:nvPr/>
        </p:nvSpPr>
        <p:spPr>
          <a:xfrm>
            <a:off x="3779912" y="4641036"/>
            <a:ext cx="288032" cy="2873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446981B-38EA-4646-80BD-2187BCF790DA}"/>
              </a:ext>
            </a:extLst>
          </p:cNvPr>
          <p:cNvSpPr/>
          <p:nvPr/>
        </p:nvSpPr>
        <p:spPr>
          <a:xfrm>
            <a:off x="3779912" y="5743396"/>
            <a:ext cx="288032" cy="2873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D6DDF69-82B0-EA4E-99FB-7FD7C6630B61}"/>
              </a:ext>
            </a:extLst>
          </p:cNvPr>
          <p:cNvSpPr/>
          <p:nvPr/>
        </p:nvSpPr>
        <p:spPr>
          <a:xfrm>
            <a:off x="5706489" y="5152059"/>
            <a:ext cx="288032" cy="2873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1F38FB4-0AEA-5C49-9F25-1B777EDCC8F3}"/>
              </a:ext>
            </a:extLst>
          </p:cNvPr>
          <p:cNvCxnSpPr>
            <a:cxnSpLocks/>
            <a:stCxn id="28" idx="6"/>
            <a:endCxn id="31" idx="2"/>
          </p:cNvCxnSpPr>
          <p:nvPr/>
        </p:nvCxnSpPr>
        <p:spPr>
          <a:xfrm flipV="1">
            <a:off x="4067944" y="5295755"/>
            <a:ext cx="1638545" cy="4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784A6A1-832C-C24B-BFCE-2490CEEA9D48}"/>
              </a:ext>
            </a:extLst>
          </p:cNvPr>
          <p:cNvCxnSpPr>
            <a:cxnSpLocks/>
            <a:stCxn id="30" idx="6"/>
            <a:endCxn id="31" idx="2"/>
          </p:cNvCxnSpPr>
          <p:nvPr/>
        </p:nvCxnSpPr>
        <p:spPr>
          <a:xfrm flipV="1">
            <a:off x="4067944" y="5295755"/>
            <a:ext cx="1638545" cy="5913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4DFF214F-C65C-D149-9F1B-F8F51A5D4385}"/>
              </a:ext>
            </a:extLst>
          </p:cNvPr>
          <p:cNvSpPr/>
          <p:nvPr/>
        </p:nvSpPr>
        <p:spPr>
          <a:xfrm>
            <a:off x="4707848" y="4647319"/>
            <a:ext cx="288032" cy="2873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40AFFE8-5C43-D047-8D6E-BE975AA5AEAA}"/>
              </a:ext>
            </a:extLst>
          </p:cNvPr>
          <p:cNvCxnSpPr>
            <a:cxnSpLocks/>
            <a:stCxn id="29" idx="6"/>
            <a:endCxn id="38" idx="2"/>
          </p:cNvCxnSpPr>
          <p:nvPr/>
        </p:nvCxnSpPr>
        <p:spPr>
          <a:xfrm>
            <a:off x="4067944" y="4784732"/>
            <a:ext cx="639904" cy="62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FFF0D0F-DA02-504F-A8AE-4E5233EF88F8}"/>
              </a:ext>
            </a:extLst>
          </p:cNvPr>
          <p:cNvCxnSpPr>
            <a:cxnSpLocks/>
            <a:stCxn id="38" idx="6"/>
            <a:endCxn id="31" idx="2"/>
          </p:cNvCxnSpPr>
          <p:nvPr/>
        </p:nvCxnSpPr>
        <p:spPr>
          <a:xfrm>
            <a:off x="4995880" y="4791015"/>
            <a:ext cx="710609" cy="5047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E4CA4CB-0E1B-684E-BE56-F3F648019644}"/>
              </a:ext>
            </a:extLst>
          </p:cNvPr>
          <p:cNvCxnSpPr>
            <a:cxnSpLocks/>
            <a:stCxn id="28" idx="6"/>
            <a:endCxn id="38" idx="3"/>
          </p:cNvCxnSpPr>
          <p:nvPr/>
        </p:nvCxnSpPr>
        <p:spPr>
          <a:xfrm flipV="1">
            <a:off x="4067944" y="4892623"/>
            <a:ext cx="682085" cy="44328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80F1529-0BBA-E142-A494-24D06A3F6EF7}"/>
              </a:ext>
            </a:extLst>
          </p:cNvPr>
          <p:cNvSpPr txBox="1"/>
          <p:nvPr/>
        </p:nvSpPr>
        <p:spPr>
          <a:xfrm>
            <a:off x="4968110" y="2626668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b="1" dirty="0">
                <a:solidFill>
                  <a:srgbClr val="0070C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7236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5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-	Four different mutations:</a:t>
            </a:r>
          </a:p>
          <a:p>
            <a:endParaRPr lang="en-US" dirty="0"/>
          </a:p>
          <a:p>
            <a:r>
              <a:rPr lang="en-US" dirty="0"/>
              <a:t> 	-	Switch Link Mutation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	-	Add Node Mutation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NEAT – Mutations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30D0059-610C-284C-9821-C6C03B49C909}"/>
              </a:ext>
            </a:extLst>
          </p:cNvPr>
          <p:cNvSpPr/>
          <p:nvPr/>
        </p:nvSpPr>
        <p:spPr>
          <a:xfrm>
            <a:off x="4283968" y="2996952"/>
            <a:ext cx="288032" cy="2873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81BC5C5-FD61-7544-87DA-1591FB4457F5}"/>
              </a:ext>
            </a:extLst>
          </p:cNvPr>
          <p:cNvSpPr/>
          <p:nvPr/>
        </p:nvSpPr>
        <p:spPr>
          <a:xfrm>
            <a:off x="4283968" y="2445772"/>
            <a:ext cx="288032" cy="2873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FAA848E-62B8-D049-9FE9-C634230DA5D4}"/>
              </a:ext>
            </a:extLst>
          </p:cNvPr>
          <p:cNvSpPr/>
          <p:nvPr/>
        </p:nvSpPr>
        <p:spPr>
          <a:xfrm>
            <a:off x="4283968" y="3548132"/>
            <a:ext cx="288032" cy="2873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1ADA145-D494-CE4A-B624-5400CB010608}"/>
              </a:ext>
            </a:extLst>
          </p:cNvPr>
          <p:cNvSpPr/>
          <p:nvPr/>
        </p:nvSpPr>
        <p:spPr>
          <a:xfrm>
            <a:off x="5724128" y="2996952"/>
            <a:ext cx="288032" cy="2873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CDB97AE-3E63-7B4F-849A-995200DC6AFF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4572000" y="2589468"/>
            <a:ext cx="1152128" cy="551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B073B5-E393-9D42-B267-7FDC23B9AE04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4572000" y="3140648"/>
            <a:ext cx="11521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D97F3A-A07E-1840-A3E3-F3192A3195D3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4572000" y="3140648"/>
            <a:ext cx="1152128" cy="551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55F24A-13A1-F04A-AA3F-0DBB3D1F0C37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4572000" y="2589468"/>
            <a:ext cx="1152128" cy="55118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EEC6A5CD-7D26-454F-9F0D-D7E47E91ECE1}"/>
              </a:ext>
            </a:extLst>
          </p:cNvPr>
          <p:cNvSpPr/>
          <p:nvPr/>
        </p:nvSpPr>
        <p:spPr>
          <a:xfrm>
            <a:off x="3923928" y="5060300"/>
            <a:ext cx="288032" cy="2873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8FEEB1B-FF80-8449-A22C-A81FDE6F3466}"/>
              </a:ext>
            </a:extLst>
          </p:cNvPr>
          <p:cNvSpPr/>
          <p:nvPr/>
        </p:nvSpPr>
        <p:spPr>
          <a:xfrm>
            <a:off x="3923928" y="4509120"/>
            <a:ext cx="288032" cy="2873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2CA82B9-A3D6-0B45-98C8-E80620FECBEE}"/>
              </a:ext>
            </a:extLst>
          </p:cNvPr>
          <p:cNvSpPr/>
          <p:nvPr/>
        </p:nvSpPr>
        <p:spPr>
          <a:xfrm>
            <a:off x="3923928" y="5611480"/>
            <a:ext cx="288032" cy="2873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93B57E-FE87-8340-ADCF-888E75EEB3DC}"/>
              </a:ext>
            </a:extLst>
          </p:cNvPr>
          <p:cNvSpPr/>
          <p:nvPr/>
        </p:nvSpPr>
        <p:spPr>
          <a:xfrm>
            <a:off x="5724128" y="5050451"/>
            <a:ext cx="288032" cy="2873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7152EB7-A55C-2C40-89E5-F76C37AD95BE}"/>
              </a:ext>
            </a:extLst>
          </p:cNvPr>
          <p:cNvCxnSpPr>
            <a:cxnSpLocks/>
            <a:stCxn id="20" idx="6"/>
            <a:endCxn id="22" idx="2"/>
          </p:cNvCxnSpPr>
          <p:nvPr/>
        </p:nvCxnSpPr>
        <p:spPr>
          <a:xfrm>
            <a:off x="4211960" y="4652816"/>
            <a:ext cx="1512168" cy="5413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F4D82B-B95F-7940-9069-83C07ED68AA8}"/>
              </a:ext>
            </a:extLst>
          </p:cNvPr>
          <p:cNvCxnSpPr>
            <a:cxnSpLocks/>
            <a:stCxn id="19" idx="6"/>
            <a:endCxn id="22" idx="2"/>
          </p:cNvCxnSpPr>
          <p:nvPr/>
        </p:nvCxnSpPr>
        <p:spPr>
          <a:xfrm flipV="1">
            <a:off x="4211960" y="5194147"/>
            <a:ext cx="1512168" cy="98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275E9A7-F37D-8B41-AA93-C41A0D29C9D1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 flipV="1">
            <a:off x="4211960" y="5194147"/>
            <a:ext cx="1512168" cy="561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962690A8-8C1B-2447-8A99-B059D61A7B76}"/>
              </a:ext>
            </a:extLst>
          </p:cNvPr>
          <p:cNvSpPr/>
          <p:nvPr/>
        </p:nvSpPr>
        <p:spPr>
          <a:xfrm>
            <a:off x="4880139" y="4564242"/>
            <a:ext cx="267925" cy="2873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842DEC7-E63D-C748-9E8B-F1CEFFD274EA}"/>
              </a:ext>
            </a:extLst>
          </p:cNvPr>
          <p:cNvCxnSpPr>
            <a:cxnSpLocks/>
            <a:stCxn id="35" idx="6"/>
            <a:endCxn id="22" idx="2"/>
          </p:cNvCxnSpPr>
          <p:nvPr/>
        </p:nvCxnSpPr>
        <p:spPr>
          <a:xfrm>
            <a:off x="5148064" y="4707938"/>
            <a:ext cx="576064" cy="4862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9B48925-48DF-564C-AF93-E9DF6926B8F3}"/>
              </a:ext>
            </a:extLst>
          </p:cNvPr>
          <p:cNvCxnSpPr>
            <a:cxnSpLocks/>
            <a:stCxn id="20" idx="6"/>
            <a:endCxn id="35" idx="2"/>
          </p:cNvCxnSpPr>
          <p:nvPr/>
        </p:nvCxnSpPr>
        <p:spPr>
          <a:xfrm>
            <a:off x="4211960" y="4652816"/>
            <a:ext cx="668179" cy="55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8034F2F1-E65D-AD4A-8D5D-61E6F0FBC6C9}"/>
              </a:ext>
            </a:extLst>
          </p:cNvPr>
          <p:cNvSpPr txBox="1"/>
          <p:nvPr/>
        </p:nvSpPr>
        <p:spPr>
          <a:xfrm>
            <a:off x="4479885" y="4827752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0.32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AE108D-FB4F-544B-8053-C9FAEBE6AD40}"/>
              </a:ext>
            </a:extLst>
          </p:cNvPr>
          <p:cNvSpPr txBox="1"/>
          <p:nvPr/>
        </p:nvSpPr>
        <p:spPr>
          <a:xfrm>
            <a:off x="5265348" y="4684056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0.32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09AC379-F7DD-7B43-BF46-85D23DE0260F}"/>
              </a:ext>
            </a:extLst>
          </p:cNvPr>
          <p:cNvSpPr txBox="1"/>
          <p:nvPr/>
        </p:nvSpPr>
        <p:spPr>
          <a:xfrm>
            <a:off x="4439599" y="4433437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1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37AB7CC-D060-A342-81C2-EEE98BF31393}"/>
              </a:ext>
            </a:extLst>
          </p:cNvPr>
          <p:cNvCxnSpPr>
            <a:cxnSpLocks/>
            <a:stCxn id="20" idx="6"/>
            <a:endCxn id="22" idx="2"/>
          </p:cNvCxnSpPr>
          <p:nvPr/>
        </p:nvCxnSpPr>
        <p:spPr>
          <a:xfrm>
            <a:off x="4211960" y="4652816"/>
            <a:ext cx="1512168" cy="541331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09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55" grpId="0"/>
      <p:bldP spid="56" grpId="0"/>
      <p:bldP spid="56" grpId="1"/>
    </p:bldLst>
  </p:timing>
</p:sld>
</file>

<file path=ppt/theme/theme1.xml><?xml version="1.0" encoding="utf-8"?>
<a:theme xmlns:a="http://schemas.openxmlformats.org/drawingml/2006/main" name="Copyright Notice">
  <a:themeElements>
    <a:clrScheme name="SEEMOO-TUD 1">
      <a:dk1>
        <a:srgbClr val="000000"/>
      </a:dk1>
      <a:lt1>
        <a:srgbClr val="FFFFFF"/>
      </a:lt1>
      <a:dk2>
        <a:srgbClr val="535353"/>
      </a:dk2>
      <a:lt2>
        <a:srgbClr val="DCDCDC"/>
      </a:lt2>
      <a:accent1>
        <a:srgbClr val="005AA9"/>
      </a:accent1>
      <a:accent2>
        <a:srgbClr val="009D81"/>
      </a:accent2>
      <a:accent3>
        <a:srgbClr val="9BBB59"/>
      </a:accent3>
      <a:accent4>
        <a:srgbClr val="FDCA00"/>
      </a:accent4>
      <a:accent5>
        <a:srgbClr val="EC6500"/>
      </a:accent5>
      <a:accent6>
        <a:srgbClr val="A60084"/>
      </a:accent6>
      <a:hlink>
        <a:srgbClr val="EC6500"/>
      </a:hlink>
      <a:folHlink>
        <a:srgbClr val="800080"/>
      </a:folHlink>
    </a:clrScheme>
    <a:fontScheme name="powerpointvorlag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owerpointvorl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vorlag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vorlag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vorlag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vorlag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vorlag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vorlag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vorlag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vorlag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vorlag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vorlag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vorlag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75B73F32-796A-0246-B480-C35D72C60224}" vid="{3EE29D3E-ADF2-9B43-9689-3EEDF745D64E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Copyright Notice</Template>
  <TotalTime>5255</TotalTime>
  <Words>1026</Words>
  <Application>Microsoft Macintosh PowerPoint</Application>
  <PresentationFormat>On-screen Show (4:3)</PresentationFormat>
  <Paragraphs>244</Paragraphs>
  <Slides>34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ＭＳ Ｐゴシック</vt:lpstr>
      <vt:lpstr>Stafford</vt:lpstr>
      <vt:lpstr>Arial</vt:lpstr>
      <vt:lpstr>Cambria Math</vt:lpstr>
      <vt:lpstr>Tahoma</vt:lpstr>
      <vt:lpstr>Times New Roman</vt:lpstr>
      <vt:lpstr>Verdana</vt:lpstr>
      <vt:lpstr>Wingdings</vt:lpstr>
      <vt:lpstr>Copyright Notice</vt:lpstr>
      <vt:lpstr>NEAT-TCP</vt:lpstr>
      <vt:lpstr>Outline</vt:lpstr>
      <vt:lpstr>Contributions</vt:lpstr>
      <vt:lpstr>Neural Networks (1)</vt:lpstr>
      <vt:lpstr>Neural Networks (2)</vt:lpstr>
      <vt:lpstr>iTCP</vt:lpstr>
      <vt:lpstr>NEAT</vt:lpstr>
      <vt:lpstr>NEAT – Mutations </vt:lpstr>
      <vt:lpstr>NEAT – Mutations </vt:lpstr>
      <vt:lpstr>NEAT – Mating/Speciation </vt:lpstr>
      <vt:lpstr>NEAT – Iteration </vt:lpstr>
      <vt:lpstr>NEAT-TCP (1) </vt:lpstr>
      <vt:lpstr>NEAT-TCP (2)</vt:lpstr>
      <vt:lpstr>NEAT-TCP (3)</vt:lpstr>
      <vt:lpstr>NEAT-TCP (4)</vt:lpstr>
      <vt:lpstr>NEAT-TCP (5)</vt:lpstr>
      <vt:lpstr>Experimental Setup</vt:lpstr>
      <vt:lpstr>Experiments Results</vt:lpstr>
      <vt:lpstr>Evaluation</vt:lpstr>
      <vt:lpstr>Evaluation – Throughput </vt:lpstr>
      <vt:lpstr>Evaluation – Fairness </vt:lpstr>
      <vt:lpstr>Evaluation – Results </vt:lpstr>
      <vt:lpstr>Evaluation in different topologies</vt:lpstr>
      <vt:lpstr>NEAT-TCP Convergence </vt:lpstr>
      <vt:lpstr>NEAT-TCP Applicability </vt:lpstr>
      <vt:lpstr>Future Work </vt:lpstr>
      <vt:lpstr>Thank you for your attention!</vt:lpstr>
      <vt:lpstr>Copyright Notice</vt:lpstr>
      <vt:lpstr>Why these parameters?</vt:lpstr>
      <vt:lpstr>Evaluation – Packet Loss</vt:lpstr>
      <vt:lpstr>Evaluation – Delay </vt:lpstr>
      <vt:lpstr>Why is Congestion Control a difficult task in multi-hop WMNs?</vt:lpstr>
      <vt:lpstr>Why is Congestion Control a difficult task in multi-hop WMNs?</vt:lpstr>
      <vt:lpstr>Challenges of TCP Congestion Control in Wireless Mesh networks</vt:lpstr>
    </vt:vector>
  </TitlesOfParts>
  <Manager/>
  <Company/>
  <LinksUpToDate>false</LinksUpToDate>
  <SharedDoc>false</SharedDoc>
  <HyperlinkBase/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Kay Wallaschek</dc:creator>
  <cp:keywords/>
  <dc:description/>
  <cp:lastModifiedBy>Kay Wallaschek</cp:lastModifiedBy>
  <cp:revision>57</cp:revision>
  <cp:lastPrinted>2016-07-21T12:09:41Z</cp:lastPrinted>
  <dcterms:created xsi:type="dcterms:W3CDTF">2018-03-07T19:53:45Z</dcterms:created>
  <dcterms:modified xsi:type="dcterms:W3CDTF">2018-03-27T13:17:32Z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D">
    <vt:lpwstr>c94f4970-b10d-4c27-9ab4-7585ca7bbcd8</vt:lpwstr>
  </property>
</Properties>
</file>